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7" r:id="rId5"/>
    <p:sldId id="260" r:id="rId6"/>
    <p:sldId id="261" r:id="rId7"/>
    <p:sldId id="404" r:id="rId8"/>
    <p:sldId id="405" r:id="rId9"/>
    <p:sldId id="283" r:id="rId10"/>
    <p:sldId id="289" r:id="rId11"/>
    <p:sldId id="406" r:id="rId12"/>
    <p:sldId id="407" r:id="rId13"/>
    <p:sldId id="297" r:id="rId14"/>
    <p:sldId id="408" r:id="rId15"/>
    <p:sldId id="410" r:id="rId16"/>
    <p:sldId id="411" r:id="rId17"/>
    <p:sldId id="412" r:id="rId18"/>
    <p:sldId id="413" r:id="rId19"/>
    <p:sldId id="414" r:id="rId20"/>
    <p:sldId id="415" r:id="rId21"/>
    <p:sldId id="416" r:id="rId22"/>
    <p:sldId id="417" r:id="rId23"/>
    <p:sldId id="418" r:id="rId24"/>
    <p:sldId id="419" r:id="rId25"/>
    <p:sldId id="421" r:id="rId26"/>
    <p:sldId id="422" r:id="rId27"/>
    <p:sldId id="423" r:id="rId28"/>
    <p:sldId id="428" r:id="rId29"/>
    <p:sldId id="424" r:id="rId30"/>
    <p:sldId id="425" r:id="rId31"/>
    <p:sldId id="427" r:id="rId32"/>
    <p:sldId id="42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D5D9"/>
    <a:srgbClr val="D5FAFF"/>
    <a:srgbClr val="9DC9C9"/>
    <a:srgbClr val="657E80"/>
    <a:srgbClr val="E67973"/>
    <a:srgbClr val="85ACAF"/>
    <a:srgbClr val="B6F7FF"/>
    <a:srgbClr val="BFECEC"/>
    <a:srgbClr val="C4FCFF"/>
    <a:srgbClr val="33BC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653"/>
    <p:restoredTop sz="94703"/>
  </p:normalViewPr>
  <p:slideViewPr>
    <p:cSldViewPr snapToGrid="0">
      <p:cViewPr>
        <p:scale>
          <a:sx n="130" d="100"/>
          <a:sy n="130" d="100"/>
        </p:scale>
        <p:origin x="360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879FD9-3B78-46F5-48CD-B26F697F6A4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138AA26-1D37-B361-27E5-678CFEFE7E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25D98-4BD5-42A0-A338-53B208098AE3}" type="datetimeFigureOut">
              <a:rPr lang="en-SG" smtClean="0"/>
              <a:t>22/4/23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87E2CC-E55D-286E-2F25-0C7FAC7A605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74595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ACECA-167E-4FFE-BD39-2F81A37FA621}" type="datetimeFigureOut">
              <a:rPr lang="en-SG" smtClean="0"/>
              <a:t>22/4/23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46191E-B005-4A9B-9534-B655D80A9984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534799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867864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9049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38726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8832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191448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8952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163863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35304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08952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24957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5584512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462974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3533776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24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88721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4731160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26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23088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1998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28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26087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5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88645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7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484957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8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328727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9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537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10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95785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639278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/>
              <a:t>https://ourworldindata.org/renewable-energy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46191E-B005-4A9B-9534-B655D80A9984}" type="slidenum">
              <a:rPr lang="en-SG" smtClean="0"/>
              <a:t>12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187775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E7CD3-1892-540A-90B3-96A9CA63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80388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DB59C61C-4D99-408E-9100-7E6D4BDE8F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8800" y="64928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2D6510-EAAE-4E98-8E24-D1196C893855}" type="slidenum">
              <a:rPr lang="en-SG" smtClean="0"/>
              <a:t>‹#›</a:t>
            </a:fld>
            <a:endParaRPr lang="en-SG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DC3D5801-4486-2209-A5BE-86B8B5096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" y="157736"/>
            <a:ext cx="11567160" cy="92634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4C04FB6-A2E9-BB51-9E5A-EE4419CEA63E}"/>
              </a:ext>
            </a:extLst>
          </p:cNvPr>
          <p:cNvCxnSpPr>
            <a:cxnSpLocks/>
          </p:cNvCxnSpPr>
          <p:nvPr userDrawn="1"/>
        </p:nvCxnSpPr>
        <p:spPr>
          <a:xfrm>
            <a:off x="242594" y="1300897"/>
            <a:ext cx="1170681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8899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7243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adaolteanu/gtzan-dataset-music-genre-classificatio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andradaolteanu/gtzan-dataset-music-genre-classifica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omplete Music Genres List">
            <a:extLst>
              <a:ext uri="{FF2B5EF4-FFF2-40B4-BE49-F238E27FC236}">
                <a16:creationId xmlns:a16="http://schemas.microsoft.com/office/drawing/2014/main" id="{AA663EE3-0221-0893-43F2-9E1AA7E430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9" t="1144" r="41597"/>
          <a:stretch/>
        </p:blipFill>
        <p:spPr bwMode="auto">
          <a:xfrm>
            <a:off x="6686365" y="-6125"/>
            <a:ext cx="5505635" cy="686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861246C-041E-A827-8CAF-97E320C5FE67}"/>
              </a:ext>
            </a:extLst>
          </p:cNvPr>
          <p:cNvSpPr/>
          <p:nvPr/>
        </p:nvSpPr>
        <p:spPr>
          <a:xfrm>
            <a:off x="6927601" y="-6125"/>
            <a:ext cx="4533902" cy="6860949"/>
          </a:xfrm>
          <a:prstGeom prst="rect">
            <a:avLst/>
          </a:prstGeom>
          <a:gradFill flip="none" rotWithShape="1">
            <a:gsLst>
              <a:gs pos="0">
                <a:srgbClr val="D5FAFF"/>
              </a:gs>
              <a:gs pos="31000">
                <a:srgbClr val="D5FAFF">
                  <a:alpha val="50000"/>
                </a:srgbClr>
              </a:gs>
              <a:gs pos="59000">
                <a:srgbClr val="D5FAFF">
                  <a:alpha val="20000"/>
                </a:srgbClr>
              </a:gs>
              <a:gs pos="100000">
                <a:srgbClr val="D5FAFF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633472-5E7D-3C8F-D02B-8CFF35BF8AAA}"/>
              </a:ext>
            </a:extLst>
          </p:cNvPr>
          <p:cNvSpPr/>
          <p:nvPr/>
        </p:nvSpPr>
        <p:spPr>
          <a:xfrm>
            <a:off x="1565026" y="-6125"/>
            <a:ext cx="5362575" cy="6870250"/>
          </a:xfrm>
          <a:prstGeom prst="rect">
            <a:avLst/>
          </a:prstGeom>
          <a:solidFill>
            <a:srgbClr val="D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7EF166-0735-2C4F-A3FE-75F3EFE93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72" y="1846651"/>
            <a:ext cx="6180141" cy="2626078"/>
          </a:xfrm>
        </p:spPr>
        <p:txBody>
          <a:bodyPr anchor="ctr"/>
          <a:lstStyle/>
          <a:p>
            <a:pPr>
              <a:lnSpc>
                <a:spcPct val="150000"/>
              </a:lnSpc>
            </a:pPr>
            <a:r>
              <a:rPr lang="en-SG" sz="3600" b="1" dirty="0">
                <a:solidFill>
                  <a:srgbClr val="E67973"/>
                </a:solidFill>
              </a:rPr>
              <a:t>Mini-Project (SC1015)</a:t>
            </a:r>
            <a:br>
              <a:rPr lang="en-SG" sz="3600" b="1" dirty="0"/>
            </a:br>
            <a:r>
              <a:rPr lang="en-SG" sz="3600" b="1" dirty="0"/>
              <a:t>Music Genre</a:t>
            </a:r>
            <a:br>
              <a:rPr lang="en-SG" sz="3600" dirty="0"/>
            </a:br>
            <a:r>
              <a:rPr lang="en-SG" sz="3600" b="1" dirty="0"/>
              <a:t>Classification Model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6D2D11-8D02-43D8-FDA8-74589E4D5EEC}"/>
              </a:ext>
            </a:extLst>
          </p:cNvPr>
          <p:cNvSpPr txBox="1"/>
          <p:nvPr/>
        </p:nvSpPr>
        <p:spPr>
          <a:xfrm>
            <a:off x="495773" y="4518584"/>
            <a:ext cx="67690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u="sng" dirty="0"/>
              <a:t>Done By</a:t>
            </a:r>
          </a:p>
          <a:p>
            <a:r>
              <a:rPr lang="en-SG" dirty="0"/>
              <a:t>Low Zhe Kai  U2121525D </a:t>
            </a:r>
          </a:p>
          <a:p>
            <a:r>
              <a:rPr lang="en-SG" dirty="0"/>
              <a:t>Marc </a:t>
            </a:r>
            <a:r>
              <a:rPr lang="en-SG" dirty="0" err="1"/>
              <a:t>Chern</a:t>
            </a:r>
            <a:r>
              <a:rPr lang="en-SG" dirty="0"/>
              <a:t> Di Yong  U2121765A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B8B851-D824-A372-8E0C-7AED1247CC6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917" y="5543726"/>
            <a:ext cx="4191250" cy="42696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2B01B83-8F8E-79DA-F098-8F37ECA4594E}"/>
              </a:ext>
            </a:extLst>
          </p:cNvPr>
          <p:cNvSpPr/>
          <p:nvPr/>
        </p:nvSpPr>
        <p:spPr>
          <a:xfrm>
            <a:off x="495773" y="5542686"/>
            <a:ext cx="4197671" cy="463279"/>
          </a:xfrm>
          <a:prstGeom prst="rect">
            <a:avLst/>
          </a:prstGeom>
          <a:solidFill>
            <a:srgbClr val="657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7FD207-431C-4FA1-4BB7-B1B1B7EB42BF}"/>
              </a:ext>
            </a:extLst>
          </p:cNvPr>
          <p:cNvSpPr/>
          <p:nvPr/>
        </p:nvSpPr>
        <p:spPr>
          <a:xfrm>
            <a:off x="612437" y="5653159"/>
            <a:ext cx="866332" cy="242332"/>
          </a:xfrm>
          <a:prstGeom prst="rect">
            <a:avLst/>
          </a:prstGeom>
          <a:solidFill>
            <a:srgbClr val="E67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258E8B-53DE-618D-6DEB-49B82DA9A9DE}"/>
              </a:ext>
            </a:extLst>
          </p:cNvPr>
          <p:cNvSpPr/>
          <p:nvPr/>
        </p:nvSpPr>
        <p:spPr>
          <a:xfrm>
            <a:off x="1642783" y="5653159"/>
            <a:ext cx="866332" cy="242332"/>
          </a:xfrm>
          <a:prstGeom prst="rect">
            <a:avLst/>
          </a:prstGeom>
          <a:solidFill>
            <a:srgbClr val="85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532EB4-417B-288F-0C3C-A90A06A00558}"/>
              </a:ext>
            </a:extLst>
          </p:cNvPr>
          <p:cNvSpPr/>
          <p:nvPr/>
        </p:nvSpPr>
        <p:spPr>
          <a:xfrm>
            <a:off x="2673129" y="5653159"/>
            <a:ext cx="866332" cy="242332"/>
          </a:xfrm>
          <a:prstGeom prst="rect">
            <a:avLst/>
          </a:prstGeom>
          <a:solidFill>
            <a:srgbClr val="9FD5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2AD49A-9A4A-73FB-652C-DA7E3B5EE61F}"/>
              </a:ext>
            </a:extLst>
          </p:cNvPr>
          <p:cNvSpPr/>
          <p:nvPr/>
        </p:nvSpPr>
        <p:spPr>
          <a:xfrm>
            <a:off x="3703474" y="5653159"/>
            <a:ext cx="866332" cy="242332"/>
          </a:xfrm>
          <a:prstGeom prst="rect">
            <a:avLst/>
          </a:prstGeom>
          <a:solidFill>
            <a:srgbClr val="D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C38BF9F2-518C-6693-0B74-846C187023E4}"/>
              </a:ext>
            </a:extLst>
          </p:cNvPr>
          <p:cNvSpPr txBox="1">
            <a:spLocks/>
          </p:cNvSpPr>
          <p:nvPr/>
        </p:nvSpPr>
        <p:spPr>
          <a:xfrm>
            <a:off x="9448800" y="647788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12D6510-EAAE-4E98-8E24-D1196C893855}" type="slidenum">
              <a:rPr lang="en-SG" sz="1200">
                <a:solidFill>
                  <a:schemeClr val="tx1">
                    <a:tint val="75000"/>
                  </a:schemeClr>
                </a:solidFill>
              </a:rPr>
              <a:pPr algn="r"/>
              <a:t>1</a:t>
            </a:fld>
            <a:endParaRPr lang="en-SG" sz="1200" dirty="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E33CD7C-D5E0-C5B6-EB98-3B3BD04BDB30}"/>
              </a:ext>
            </a:extLst>
          </p:cNvPr>
          <p:cNvSpPr txBox="1"/>
          <p:nvPr/>
        </p:nvSpPr>
        <p:spPr>
          <a:xfrm>
            <a:off x="-1" y="6587126"/>
            <a:ext cx="17841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G" sz="1200" dirty="0"/>
              <a:t>© Low Zhe Kai, 2022</a:t>
            </a:r>
          </a:p>
        </p:txBody>
      </p:sp>
    </p:spTree>
    <p:extLst>
      <p:ext uri="{BB962C8B-B14F-4D97-AF65-F5344CB8AC3E}">
        <p14:creationId xmlns:p14="http://schemas.microsoft.com/office/powerpoint/2010/main" val="73462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Fourier Transform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10</a:t>
            </a:fld>
            <a:endParaRPr lang="en-SG"/>
          </a:p>
        </p:txBody>
      </p:sp>
      <p:pic>
        <p:nvPicPr>
          <p:cNvPr id="12290" name="Picture 2" descr="Short-Time Fourier Transform - an overview | ScienceDirect Topics">
            <a:extLst>
              <a:ext uri="{FF2B5EF4-FFF2-40B4-BE49-F238E27FC236}">
                <a16:creationId xmlns:a16="http://schemas.microsoft.com/office/drawing/2014/main" id="{08996C31-03FF-7E63-5BFC-B8F080FE1D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744717"/>
            <a:ext cx="5407474" cy="4385660"/>
          </a:xfrm>
          <a:prstGeom prst="rect">
            <a:avLst/>
          </a:prstGeom>
          <a:ln w="38100">
            <a:solidFill>
              <a:srgbClr val="85ACA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21AAFEF-734E-D93B-332E-081BF5888917}"/>
              </a:ext>
            </a:extLst>
          </p:cNvPr>
          <p:cNvSpPr/>
          <p:nvPr/>
        </p:nvSpPr>
        <p:spPr>
          <a:xfrm>
            <a:off x="812072" y="2086811"/>
            <a:ext cx="4566646" cy="1487715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/>
              <a:t>Fourier Transform</a:t>
            </a:r>
          </a:p>
          <a:p>
            <a:pPr algn="ctr"/>
            <a:r>
              <a:rPr lang="en-US" dirty="0"/>
              <a:t>A mathematical transform that decomposes functions into frequency components. Maps a signal from the time domain to the frequency domain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DDA0F-9388-EB7C-E36C-7FFC1C214DFC}"/>
              </a:ext>
            </a:extLst>
          </p:cNvPr>
          <p:cNvSpPr/>
          <p:nvPr/>
        </p:nvSpPr>
        <p:spPr>
          <a:xfrm>
            <a:off x="812072" y="4301953"/>
            <a:ext cx="4566646" cy="1227692"/>
          </a:xfrm>
          <a:prstGeom prst="rect">
            <a:avLst/>
          </a:prstGeom>
          <a:solidFill>
            <a:srgbClr val="9DC9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u="sng" dirty="0"/>
              <a:t>Short-time Fourier Transform</a:t>
            </a:r>
          </a:p>
          <a:p>
            <a:pPr algn="ctr"/>
            <a:r>
              <a:rPr lang="en-US" dirty="0"/>
              <a:t>A window function is applied on the signal and a Fast FT is done. The window is slid along the time axis until the end.</a:t>
            </a:r>
          </a:p>
        </p:txBody>
      </p:sp>
    </p:spTree>
    <p:extLst>
      <p:ext uri="{BB962C8B-B14F-4D97-AF65-F5344CB8AC3E}">
        <p14:creationId xmlns:p14="http://schemas.microsoft.com/office/powerpoint/2010/main" val="1259349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4790F99-C881-47C9-B3DC-C959D4418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ED8D03E-F375-4E67-B932-FF9B007BB4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344152" y="387180"/>
            <a:ext cx="3850317" cy="6538623"/>
          </a:xfrm>
          <a:custGeom>
            <a:avLst/>
            <a:gdLst>
              <a:gd name="connsiteX0" fmla="*/ 0 w 3850317"/>
              <a:gd name="connsiteY0" fmla="*/ 0 h 5978116"/>
              <a:gd name="connsiteX1" fmla="*/ 3850317 w 3850317"/>
              <a:gd name="connsiteY1" fmla="*/ 0 h 5978116"/>
              <a:gd name="connsiteX2" fmla="*/ 3840373 w 3850317"/>
              <a:gd name="connsiteY2" fmla="*/ 258313 h 5978116"/>
              <a:gd name="connsiteX3" fmla="*/ 3755448 w 3850317"/>
              <a:gd name="connsiteY3" fmla="*/ 1537847 h 5978116"/>
              <a:gd name="connsiteX4" fmla="*/ 3150490 w 3850317"/>
              <a:gd name="connsiteY4" fmla="*/ 3989537 h 5978116"/>
              <a:gd name="connsiteX5" fmla="*/ 3089544 w 3850317"/>
              <a:gd name="connsiteY5" fmla="*/ 3606200 h 5978116"/>
              <a:gd name="connsiteX6" fmla="*/ 2922635 w 3850317"/>
              <a:gd name="connsiteY6" fmla="*/ 4519351 h 5978116"/>
              <a:gd name="connsiteX7" fmla="*/ 2904628 w 3850317"/>
              <a:gd name="connsiteY7" fmla="*/ 4466023 h 5978116"/>
              <a:gd name="connsiteX8" fmla="*/ 2825329 w 3850317"/>
              <a:gd name="connsiteY8" fmla="*/ 4562983 h 5978116"/>
              <a:gd name="connsiteX9" fmla="*/ 2695127 w 3850317"/>
              <a:gd name="connsiteY9" fmla="*/ 4973329 h 5978116"/>
              <a:gd name="connsiteX10" fmla="*/ 2501208 w 3850317"/>
              <a:gd name="connsiteY10" fmla="*/ 4457366 h 5978116"/>
              <a:gd name="connsiteX11" fmla="*/ 2209291 w 3850317"/>
              <a:gd name="connsiteY11" fmla="*/ 5028388 h 5978116"/>
              <a:gd name="connsiteX12" fmla="*/ 2135532 w 3850317"/>
              <a:gd name="connsiteY12" fmla="*/ 5321344 h 5978116"/>
              <a:gd name="connsiteX13" fmla="*/ 2009139 w 3850317"/>
              <a:gd name="connsiteY13" fmla="*/ 4714655 h 5978116"/>
              <a:gd name="connsiteX14" fmla="*/ 1918759 w 3850317"/>
              <a:gd name="connsiteY14" fmla="*/ 4486454 h 5978116"/>
              <a:gd name="connsiteX15" fmla="*/ 1800676 w 3850317"/>
              <a:gd name="connsiteY15" fmla="*/ 4608346 h 5978116"/>
              <a:gd name="connsiteX16" fmla="*/ 1614721 w 3850317"/>
              <a:gd name="connsiteY16" fmla="*/ 5319612 h 5978116"/>
              <a:gd name="connsiteX17" fmla="*/ 1530921 w 3850317"/>
              <a:gd name="connsiteY17" fmla="*/ 5433540 h 5978116"/>
              <a:gd name="connsiteX18" fmla="*/ 1569705 w 3850317"/>
              <a:gd name="connsiteY18" fmla="*/ 4803650 h 5978116"/>
              <a:gd name="connsiteX19" fmla="*/ 1517416 w 3850317"/>
              <a:gd name="connsiteY19" fmla="*/ 4640204 h 5978116"/>
              <a:gd name="connsiteX20" fmla="*/ 1425997 w 3850317"/>
              <a:gd name="connsiteY20" fmla="*/ 4800187 h 5978116"/>
              <a:gd name="connsiteX21" fmla="*/ 1348083 w 3850317"/>
              <a:gd name="connsiteY21" fmla="*/ 5363245 h 5978116"/>
              <a:gd name="connsiteX22" fmla="*/ 1200566 w 3850317"/>
              <a:gd name="connsiteY22" fmla="*/ 5526691 h 5978116"/>
              <a:gd name="connsiteX23" fmla="*/ 1027770 w 3850317"/>
              <a:gd name="connsiteY23" fmla="*/ 5803718 h 5978116"/>
              <a:gd name="connsiteX24" fmla="*/ 892373 w 3850317"/>
              <a:gd name="connsiteY24" fmla="*/ 5604950 h 5978116"/>
              <a:gd name="connsiteX25" fmla="*/ 681487 w 3850317"/>
              <a:gd name="connsiteY25" fmla="*/ 5914528 h 5978116"/>
              <a:gd name="connsiteX26" fmla="*/ 414155 w 3850317"/>
              <a:gd name="connsiteY26" fmla="*/ 5817569 h 5978116"/>
              <a:gd name="connsiteX27" fmla="*/ 360135 w 3850317"/>
              <a:gd name="connsiteY27" fmla="*/ 5287062 h 5978116"/>
              <a:gd name="connsiteX28" fmla="*/ 281875 w 3850317"/>
              <a:gd name="connsiteY28" fmla="*/ 4677256 h 5978116"/>
              <a:gd name="connsiteX29" fmla="*/ 237897 w 3850317"/>
              <a:gd name="connsiteY29" fmla="*/ 4207696 h 5978116"/>
              <a:gd name="connsiteX30" fmla="*/ 145093 w 3850317"/>
              <a:gd name="connsiteY30" fmla="*/ 3878379 h 5978116"/>
              <a:gd name="connsiteX31" fmla="*/ 72373 w 3850317"/>
              <a:gd name="connsiteY31" fmla="*/ 2447189 h 5978116"/>
              <a:gd name="connsiteX32" fmla="*/ 0 w 3850317"/>
              <a:gd name="connsiteY32" fmla="*/ 0 h 5978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850317" h="5978116">
                <a:moveTo>
                  <a:pt x="0" y="0"/>
                </a:moveTo>
                <a:lnTo>
                  <a:pt x="3850317" y="0"/>
                </a:lnTo>
                <a:lnTo>
                  <a:pt x="3840373" y="258313"/>
                </a:lnTo>
                <a:cubicBezTo>
                  <a:pt x="3816350" y="852957"/>
                  <a:pt x="3786959" y="1372106"/>
                  <a:pt x="3755448" y="1537847"/>
                </a:cubicBezTo>
                <a:cubicBezTo>
                  <a:pt x="3300085" y="3936555"/>
                  <a:pt x="3150490" y="3989537"/>
                  <a:pt x="3150490" y="3989537"/>
                </a:cubicBezTo>
                <a:cubicBezTo>
                  <a:pt x="3150490" y="3989537"/>
                  <a:pt x="3124172" y="3732940"/>
                  <a:pt x="3089544" y="3606200"/>
                </a:cubicBezTo>
                <a:cubicBezTo>
                  <a:pt x="3082618" y="3784537"/>
                  <a:pt x="2946529" y="4491302"/>
                  <a:pt x="2922635" y="4519351"/>
                </a:cubicBezTo>
                <a:cubicBezTo>
                  <a:pt x="2916749" y="4502729"/>
                  <a:pt x="2910515" y="4484030"/>
                  <a:pt x="2904628" y="4466023"/>
                </a:cubicBezTo>
                <a:cubicBezTo>
                  <a:pt x="2884890" y="4501344"/>
                  <a:pt x="2859958" y="4534241"/>
                  <a:pt x="2825329" y="4562983"/>
                </a:cubicBezTo>
                <a:cubicBezTo>
                  <a:pt x="2706208" y="4662020"/>
                  <a:pt x="2743260" y="4833430"/>
                  <a:pt x="2695127" y="4973329"/>
                </a:cubicBezTo>
                <a:cubicBezTo>
                  <a:pt x="2446495" y="4877408"/>
                  <a:pt x="2545186" y="4641589"/>
                  <a:pt x="2501208" y="4457366"/>
                </a:cubicBezTo>
                <a:cubicBezTo>
                  <a:pt x="2341225" y="4936277"/>
                  <a:pt x="2267120" y="4837932"/>
                  <a:pt x="2209291" y="5028388"/>
                </a:cubicBezTo>
                <a:cubicBezTo>
                  <a:pt x="2137610" y="5264900"/>
                  <a:pt x="2135532" y="5321344"/>
                  <a:pt x="2135532" y="5321344"/>
                </a:cubicBezTo>
                <a:cubicBezTo>
                  <a:pt x="2004983" y="5137467"/>
                  <a:pt x="2054502" y="4933506"/>
                  <a:pt x="2009139" y="4714655"/>
                </a:cubicBezTo>
                <a:cubicBezTo>
                  <a:pt x="1956503" y="4642281"/>
                  <a:pt x="1932264" y="4565753"/>
                  <a:pt x="1918759" y="4486454"/>
                </a:cubicBezTo>
                <a:cubicBezTo>
                  <a:pt x="1889671" y="4439359"/>
                  <a:pt x="1848463" y="4656479"/>
                  <a:pt x="1800676" y="4608346"/>
                </a:cubicBezTo>
                <a:cubicBezTo>
                  <a:pt x="1760507" y="4832391"/>
                  <a:pt x="1681208" y="5047087"/>
                  <a:pt x="1614721" y="5319612"/>
                </a:cubicBezTo>
                <a:cubicBezTo>
                  <a:pt x="1580786" y="5457780"/>
                  <a:pt x="1530574" y="5446352"/>
                  <a:pt x="1530921" y="5433540"/>
                </a:cubicBezTo>
                <a:cubicBezTo>
                  <a:pt x="1532998" y="5109418"/>
                  <a:pt x="1600177" y="5128464"/>
                  <a:pt x="1569705" y="4803650"/>
                </a:cubicBezTo>
                <a:cubicBezTo>
                  <a:pt x="1566242" y="4746167"/>
                  <a:pt x="1596022" y="4651631"/>
                  <a:pt x="1517416" y="4640204"/>
                </a:cubicBezTo>
                <a:cubicBezTo>
                  <a:pt x="1415608" y="4628430"/>
                  <a:pt x="1436385" y="4747898"/>
                  <a:pt x="1425997" y="4800187"/>
                </a:cubicBezTo>
                <a:cubicBezTo>
                  <a:pt x="1389291" y="5009342"/>
                  <a:pt x="1370938" y="5149241"/>
                  <a:pt x="1348083" y="5363245"/>
                </a:cubicBezTo>
                <a:cubicBezTo>
                  <a:pt x="1336655" y="5453625"/>
                  <a:pt x="1352931" y="5563743"/>
                  <a:pt x="1200566" y="5526691"/>
                </a:cubicBezTo>
                <a:cubicBezTo>
                  <a:pt x="1051664" y="5551623"/>
                  <a:pt x="1099105" y="5719570"/>
                  <a:pt x="1027770" y="5803718"/>
                </a:cubicBezTo>
                <a:cubicBezTo>
                  <a:pt x="945009" y="5758701"/>
                  <a:pt x="1003184" y="5640964"/>
                  <a:pt x="892373" y="5604950"/>
                </a:cubicBezTo>
                <a:cubicBezTo>
                  <a:pt x="925963" y="5772552"/>
                  <a:pt x="680448" y="5747619"/>
                  <a:pt x="681487" y="5914528"/>
                </a:cubicBezTo>
                <a:cubicBezTo>
                  <a:pt x="534662" y="6049233"/>
                  <a:pt x="467137" y="5947425"/>
                  <a:pt x="414155" y="5817569"/>
                </a:cubicBezTo>
                <a:cubicBezTo>
                  <a:pt x="348015" y="5648929"/>
                  <a:pt x="370177" y="5468515"/>
                  <a:pt x="360135" y="5287062"/>
                </a:cubicBezTo>
                <a:cubicBezTo>
                  <a:pt x="338319" y="5059207"/>
                  <a:pt x="278758" y="4907881"/>
                  <a:pt x="281875" y="4677256"/>
                </a:cubicBezTo>
                <a:cubicBezTo>
                  <a:pt x="237204" y="4527316"/>
                  <a:pt x="250017" y="4367332"/>
                  <a:pt x="237897" y="4207696"/>
                </a:cubicBezTo>
                <a:cubicBezTo>
                  <a:pt x="210194" y="3969452"/>
                  <a:pt x="176258" y="4119047"/>
                  <a:pt x="145093" y="3878379"/>
                </a:cubicBezTo>
                <a:cubicBezTo>
                  <a:pt x="114274" y="3641175"/>
                  <a:pt x="72720" y="2448920"/>
                  <a:pt x="72373" y="2447189"/>
                </a:cubicBezTo>
                <a:cubicBezTo>
                  <a:pt x="72720" y="2447189"/>
                  <a:pt x="12120" y="1233809"/>
                  <a:pt x="0" y="0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defTabSz="457200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233" y="2218655"/>
            <a:ext cx="4343688" cy="16061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b="1" dirty="0"/>
              <a:t>Visualization of a C Major Scale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BE8CE3B-6612-13CE-F7B4-E294DDC74A95}"/>
              </a:ext>
            </a:extLst>
          </p:cNvPr>
          <p:cNvGrpSpPr/>
          <p:nvPr/>
        </p:nvGrpSpPr>
        <p:grpSpPr>
          <a:xfrm>
            <a:off x="7044855" y="298754"/>
            <a:ext cx="4364837" cy="6260491"/>
            <a:chOff x="6988963" y="335470"/>
            <a:chExt cx="4364837" cy="626049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9050C1E-DEB3-433E-C247-397E651E9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8968" y="2381440"/>
              <a:ext cx="4364830" cy="20951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B947AC-C15E-C70C-B9A1-45B1B19935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88963" y="4427408"/>
              <a:ext cx="4364836" cy="216855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95CFAC-EFBE-9FCB-2442-250A37D9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88964" y="335470"/>
              <a:ext cx="4364836" cy="2095122"/>
            </a:xfrm>
            <a:prstGeom prst="rect">
              <a:avLst/>
            </a:prstGeom>
          </p:spPr>
        </p:pic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C12D6510-EAAE-4E98-8E24-D1196C893855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829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root mean squared (RMS) of an audio signal tells us the </a:t>
            </a:r>
            <a:r>
              <a:rPr lang="en-US" b="1" u="sng" dirty="0"/>
              <a:t>average power</a:t>
            </a:r>
            <a:r>
              <a:rPr lang="en-US" dirty="0"/>
              <a:t> of the signal over a period of time. Generally, a higher RMS indicates a </a:t>
            </a:r>
            <a:r>
              <a:rPr lang="en-US" b="1" u="sng" dirty="0"/>
              <a:t>louder</a:t>
            </a:r>
            <a:r>
              <a:rPr lang="en-US" dirty="0"/>
              <a:t> audio signal.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In an audio context, variance can be used to assess the level of </a:t>
            </a:r>
            <a:r>
              <a:rPr lang="en-US" b="1" u="sng" dirty="0"/>
              <a:t>dynamic range</a:t>
            </a:r>
            <a:r>
              <a:rPr lang="en-US" dirty="0"/>
              <a:t> present in the signal, which corresponds to the complexity of a song.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12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200EA365-202E-5722-D090-FD3B87F3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622617"/>
            <a:ext cx="3269272" cy="75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06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Zero Crossing Rate (ZCR) is a measure of </a:t>
            </a:r>
            <a:r>
              <a:rPr lang="en-US" b="1" dirty="0"/>
              <a:t>how many times the signal crosses the zero-amplitude level </a:t>
            </a:r>
            <a:r>
              <a:rPr lang="en-US" dirty="0"/>
              <a:t>per second. It can be used to identify certain characteristics of the signal.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code implementation uses a sliding window, which shows us the ZCR over time.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13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78FFC582-A37E-548C-C2F2-FF98F6818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560083"/>
            <a:ext cx="3622431" cy="81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20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tempo tells us the </a:t>
            </a:r>
            <a:r>
              <a:rPr lang="en-US" b="1" dirty="0"/>
              <a:t>beats-per-minute</a:t>
            </a:r>
            <a:r>
              <a:rPr lang="en-US" dirty="0"/>
              <a:t> of a song. The higher the tempo, the “faster” the song.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Certain genres (classical etc.) tend to have lower BPMs, while other (EDM etc.) tend to have higher BPMs.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14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AE246C9-7BF2-0090-50BB-5CD5373EC1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592339"/>
            <a:ext cx="3815861" cy="78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714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Harmonic-percussion source separation (HPSS) decomposes an audio signal into harmonic and percussive components.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Harmonics refer to the </a:t>
            </a:r>
            <a:r>
              <a:rPr lang="en-US" b="1" dirty="0"/>
              <a:t>pitched</a:t>
            </a:r>
            <a:r>
              <a:rPr lang="en-US" dirty="0"/>
              <a:t> components of the signal (guitar etc.), while percussion refers to the </a:t>
            </a:r>
            <a:r>
              <a:rPr lang="en-US" b="1" dirty="0"/>
              <a:t>rhythmic</a:t>
            </a:r>
            <a:r>
              <a:rPr lang="en-US" dirty="0"/>
              <a:t> components of the signal (drum etc.).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15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9329810" y="3382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F1135884-E5A5-6E32-F165-49090968EE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012899"/>
            <a:ext cx="2716823" cy="136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3604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The Chroma STFT takes an STFT and applies a mathematical transform to convert the frequencies into a set of 12 values </a:t>
            </a:r>
            <a:r>
              <a:rPr lang="en-US" b="1" dirty="0"/>
              <a:t>representing the 12 semitones in the musical scale.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It is useful for chord recognition, melody extraction and genre classification.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16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Chroma STFT Mean &amp; Variance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9329810" y="3382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DD05C-6943-C8FA-386F-2A2AE456736F}"/>
              </a:ext>
            </a:extLst>
          </p:cNvPr>
          <p:cNvSpPr/>
          <p:nvPr/>
        </p:nvSpPr>
        <p:spPr>
          <a:xfrm>
            <a:off x="9329809" y="4257862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745F9F74-7283-9565-CDD7-74A0F2FB9A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688639"/>
            <a:ext cx="3921370" cy="68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142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Spectral centroids measure the </a:t>
            </a:r>
            <a:r>
              <a:rPr lang="en-US" b="1" dirty="0"/>
              <a:t>center of mass of the frequency spectrum</a:t>
            </a:r>
            <a:r>
              <a:rPr lang="en-US" dirty="0"/>
              <a:t> of a signal.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It provides information about the perceived </a:t>
            </a:r>
            <a:r>
              <a:rPr lang="en-US" b="1" dirty="0"/>
              <a:t>“brightness” or “darkness” </a:t>
            </a:r>
            <a:r>
              <a:rPr lang="en-US" dirty="0"/>
              <a:t>of a signal.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17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Centroids Mean &amp; Variance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9329810" y="3382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DD05C-6943-C8FA-386F-2A2AE456736F}"/>
              </a:ext>
            </a:extLst>
          </p:cNvPr>
          <p:cNvSpPr/>
          <p:nvPr/>
        </p:nvSpPr>
        <p:spPr>
          <a:xfrm>
            <a:off x="9329809" y="4257862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22DF524-CFCB-3FF9-9A75-10A42B8412E7}"/>
              </a:ext>
            </a:extLst>
          </p:cNvPr>
          <p:cNvSpPr/>
          <p:nvPr/>
        </p:nvSpPr>
        <p:spPr>
          <a:xfrm>
            <a:off x="9329808" y="513886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Chroma STFT Mean &amp; Variance</a:t>
            </a:r>
          </a:p>
        </p:txBody>
      </p:sp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7BAFC166-A58C-93C2-6807-89BA007275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630689"/>
            <a:ext cx="4185138" cy="74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89983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Spectral rolloff is a measure of the </a:t>
            </a:r>
            <a:r>
              <a:rPr lang="en-US" b="1" dirty="0"/>
              <a:t>steepness of the frequency spectrum </a:t>
            </a:r>
            <a:r>
              <a:rPr lang="en-US" dirty="0"/>
              <a:t>of an audio signal.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It provides information about the overall shape of the frequency spectrum. Sharper instruments (violin, flute etc.) tend to have a higher spectral rolloff.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18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rolloff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9329810" y="3382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DD05C-6943-C8FA-386F-2A2AE456736F}"/>
              </a:ext>
            </a:extLst>
          </p:cNvPr>
          <p:cNvSpPr/>
          <p:nvPr/>
        </p:nvSpPr>
        <p:spPr>
          <a:xfrm>
            <a:off x="9329809" y="4257862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BAA99-5D2B-873A-FFFC-F8BB7DF3F4A5}"/>
              </a:ext>
            </a:extLst>
          </p:cNvPr>
          <p:cNvSpPr/>
          <p:nvPr/>
        </p:nvSpPr>
        <p:spPr>
          <a:xfrm>
            <a:off x="623433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Centroids Mean &amp; Variance</a:t>
            </a:r>
          </a:p>
        </p:txBody>
      </p:sp>
      <p:pic>
        <p:nvPicPr>
          <p:cNvPr id="15" name="Picture 14" descr="Text&#10;&#10;Description automatically generated">
            <a:extLst>
              <a:ext uri="{FF2B5EF4-FFF2-40B4-BE49-F238E27FC236}">
                <a16:creationId xmlns:a16="http://schemas.microsoft.com/office/drawing/2014/main" id="{0894E742-1FDD-A951-12B9-38DC574087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633919"/>
            <a:ext cx="4114800" cy="74465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A363428-22F9-8AB1-BC09-181D05404E34}"/>
              </a:ext>
            </a:extLst>
          </p:cNvPr>
          <p:cNvSpPr/>
          <p:nvPr/>
        </p:nvSpPr>
        <p:spPr>
          <a:xfrm>
            <a:off x="9329808" y="513886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Chroma STFT Mean &amp; Variance</a:t>
            </a:r>
          </a:p>
        </p:txBody>
      </p:sp>
    </p:spTree>
    <p:extLst>
      <p:ext uri="{BB962C8B-B14F-4D97-AF65-F5344CB8AC3E}">
        <p14:creationId xmlns:p14="http://schemas.microsoft.com/office/powerpoint/2010/main" val="28711233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9B9AAF-3B8D-94A3-CEA1-7D8D1BDB75FA}"/>
              </a:ext>
            </a:extLst>
          </p:cNvPr>
          <p:cNvSpPr/>
          <p:nvPr/>
        </p:nvSpPr>
        <p:spPr>
          <a:xfrm>
            <a:off x="395654" y="1626577"/>
            <a:ext cx="5292969" cy="4751998"/>
          </a:xfrm>
          <a:prstGeom prst="rect">
            <a:avLst/>
          </a:prstGeom>
          <a:solidFill>
            <a:srgbClr val="657E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Mel-frequency Cepstral Coefficients are a type of feature extraction algorithm </a:t>
            </a:r>
            <a:r>
              <a:rPr lang="en-US" b="1" dirty="0"/>
              <a:t>based on the human auditory system’s perception of sound. 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The algorithm provides a set of MFCCs, typically represented as a vector of 12 to 20 coefficients.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Feature extraction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19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1767255" y="2031024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9329810" y="3382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DD05C-6943-C8FA-386F-2A2AE456736F}"/>
              </a:ext>
            </a:extLst>
          </p:cNvPr>
          <p:cNvSpPr/>
          <p:nvPr/>
        </p:nvSpPr>
        <p:spPr>
          <a:xfrm>
            <a:off x="9329809" y="4257862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BAA99-5D2B-873A-FFFC-F8BB7DF3F4A5}"/>
              </a:ext>
            </a:extLst>
          </p:cNvPr>
          <p:cNvSpPr/>
          <p:nvPr/>
        </p:nvSpPr>
        <p:spPr>
          <a:xfrm>
            <a:off x="6234331" y="1626577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Centroids Mean &amp;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E211E-B0ED-E80C-A2EA-05032055BA12}"/>
              </a:ext>
            </a:extLst>
          </p:cNvPr>
          <p:cNvSpPr/>
          <p:nvPr/>
        </p:nvSpPr>
        <p:spPr>
          <a:xfrm>
            <a:off x="6234330" y="250172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rolloff</a:t>
            </a:r>
          </a:p>
        </p:txBody>
      </p:sp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B7530EE-4B57-4E59-71B5-6F33E1FDCF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654" y="5166751"/>
            <a:ext cx="2927838" cy="121182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A984889-3013-865D-316E-4743764D47E3}"/>
              </a:ext>
            </a:extLst>
          </p:cNvPr>
          <p:cNvSpPr/>
          <p:nvPr/>
        </p:nvSpPr>
        <p:spPr>
          <a:xfrm>
            <a:off x="9329808" y="5138860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Chroma STFT Mean &amp; Variance</a:t>
            </a:r>
          </a:p>
        </p:txBody>
      </p:sp>
    </p:spTree>
    <p:extLst>
      <p:ext uri="{BB962C8B-B14F-4D97-AF65-F5344CB8AC3E}">
        <p14:creationId xmlns:p14="http://schemas.microsoft.com/office/powerpoint/2010/main" val="16961993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CB9E0770-E47C-A2A3-F3FA-1A2F99752815}"/>
              </a:ext>
            </a:extLst>
          </p:cNvPr>
          <p:cNvSpPr txBox="1"/>
          <p:nvPr/>
        </p:nvSpPr>
        <p:spPr>
          <a:xfrm>
            <a:off x="6381757" y="1993122"/>
            <a:ext cx="5052593" cy="42473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b="1" dirty="0"/>
              <a:t>Dataset </a:t>
            </a:r>
            <a:r>
              <a:rPr lang="en-US" dirty="0"/>
              <a:t>and the </a:t>
            </a:r>
            <a:r>
              <a:rPr lang="en-US" b="1" dirty="0"/>
              <a:t>Problem</a:t>
            </a:r>
          </a:p>
          <a:p>
            <a:endParaRPr lang="en-US" b="1" dirty="0"/>
          </a:p>
          <a:p>
            <a:r>
              <a:rPr lang="en-US" b="1" dirty="0"/>
              <a:t>Overview</a:t>
            </a:r>
            <a:r>
              <a:rPr lang="en-US" dirty="0"/>
              <a:t> of our approach</a:t>
            </a:r>
          </a:p>
          <a:p>
            <a:endParaRPr lang="en-US" b="1" dirty="0"/>
          </a:p>
          <a:p>
            <a:r>
              <a:rPr lang="en-US" dirty="0"/>
              <a:t>Visualization using </a:t>
            </a:r>
            <a:r>
              <a:rPr lang="en-US" b="1" dirty="0"/>
              <a:t>signal processing</a:t>
            </a:r>
          </a:p>
          <a:p>
            <a:endParaRPr lang="en-US" b="1" dirty="0"/>
          </a:p>
          <a:p>
            <a:r>
              <a:rPr lang="en-US" dirty="0"/>
              <a:t>Feature </a:t>
            </a:r>
            <a:r>
              <a:rPr lang="en-US" b="1" dirty="0"/>
              <a:t>extraction</a:t>
            </a:r>
          </a:p>
          <a:p>
            <a:endParaRPr lang="en-US" b="1" dirty="0"/>
          </a:p>
          <a:p>
            <a:r>
              <a:rPr lang="en-US" dirty="0"/>
              <a:t>Exploratory</a:t>
            </a:r>
            <a:r>
              <a:rPr lang="en-US" b="1" dirty="0"/>
              <a:t> data analysis</a:t>
            </a:r>
          </a:p>
          <a:p>
            <a:endParaRPr lang="en-US" b="1" dirty="0"/>
          </a:p>
          <a:p>
            <a:r>
              <a:rPr lang="en-US" dirty="0"/>
              <a:t>Data </a:t>
            </a:r>
            <a:r>
              <a:rPr lang="en-US" b="1" dirty="0"/>
              <a:t>preparation</a:t>
            </a:r>
          </a:p>
          <a:p>
            <a:endParaRPr lang="en-US" b="1" dirty="0"/>
          </a:p>
          <a:p>
            <a:r>
              <a:rPr lang="en-US" dirty="0"/>
              <a:t>Choosing a </a:t>
            </a:r>
            <a:r>
              <a:rPr lang="en-US" b="1" dirty="0"/>
              <a:t>machine learning </a:t>
            </a:r>
            <a:r>
              <a:rPr lang="en-US" dirty="0"/>
              <a:t>model</a:t>
            </a:r>
          </a:p>
          <a:p>
            <a:endParaRPr lang="en-US" b="1" dirty="0"/>
          </a:p>
          <a:p>
            <a:r>
              <a:rPr lang="en-US" b="1" dirty="0"/>
              <a:t>Significance </a:t>
            </a:r>
            <a:r>
              <a:rPr lang="en-US" dirty="0"/>
              <a:t>of results</a:t>
            </a:r>
            <a:endParaRPr lang="en-US" sz="2400" dirty="0"/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BD0C760C-F593-A587-2335-FA31AA56D46D}"/>
              </a:ext>
            </a:extLst>
          </p:cNvPr>
          <p:cNvSpPr txBox="1">
            <a:spLocks/>
          </p:cNvSpPr>
          <p:nvPr/>
        </p:nvSpPr>
        <p:spPr>
          <a:xfrm>
            <a:off x="9448800" y="647788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C12D6510-EAAE-4E98-8E24-D1196C893855}" type="slidenum">
              <a:rPr lang="en-SG" sz="1200">
                <a:solidFill>
                  <a:schemeClr val="tx1">
                    <a:tint val="75000"/>
                  </a:schemeClr>
                </a:solidFill>
              </a:rPr>
              <a:pPr algn="r"/>
              <a:t>2</a:t>
            </a:fld>
            <a:endParaRPr lang="en-SG" sz="1200" dirty="0">
              <a:solidFill>
                <a:schemeClr val="tx1">
                  <a:tint val="75000"/>
                </a:schemeClr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3232CDD-9C56-38FE-2EF9-49C3A0A45751}"/>
              </a:ext>
            </a:extLst>
          </p:cNvPr>
          <p:cNvCxnSpPr>
            <a:cxnSpLocks/>
          </p:cNvCxnSpPr>
          <p:nvPr/>
        </p:nvCxnSpPr>
        <p:spPr>
          <a:xfrm>
            <a:off x="6137912" y="1755669"/>
            <a:ext cx="0" cy="47222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10C93E7C-E494-6C61-5AA3-F30521207E7A}"/>
              </a:ext>
            </a:extLst>
          </p:cNvPr>
          <p:cNvSpPr/>
          <p:nvPr/>
        </p:nvSpPr>
        <p:spPr>
          <a:xfrm>
            <a:off x="5518267" y="7184314"/>
            <a:ext cx="6369431" cy="1472327"/>
          </a:xfrm>
          <a:prstGeom prst="rect">
            <a:avLst/>
          </a:prstGeom>
          <a:solidFill>
            <a:srgbClr val="85ACA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[Primary Task]</a:t>
            </a:r>
          </a:p>
          <a:p>
            <a:pPr algn="ctr"/>
            <a:r>
              <a:rPr lang="en-US" sz="2400" dirty="0"/>
              <a:t>Develop a Machine Learning classification model to </a:t>
            </a:r>
            <a:r>
              <a:rPr lang="en-US" sz="2400" b="1" dirty="0">
                <a:solidFill>
                  <a:schemeClr val="bg1"/>
                </a:solidFill>
              </a:rPr>
              <a:t>detect crepitations</a:t>
            </a:r>
            <a:r>
              <a:rPr lang="en-US" sz="2400" dirty="0"/>
              <a:t> in the lungs.</a:t>
            </a:r>
          </a:p>
        </p:txBody>
      </p:sp>
      <p:pic>
        <p:nvPicPr>
          <p:cNvPr id="2050" name="Picture 2" descr="Download &quot;Music&quot; wallpapers for mobile phone, free &quot;Music&quot; HD pictures">
            <a:extLst>
              <a:ext uri="{FF2B5EF4-FFF2-40B4-BE49-F238E27FC236}">
                <a16:creationId xmlns:a16="http://schemas.microsoft.com/office/drawing/2014/main" id="{1D69401C-AB9F-91C1-8249-2C8F52E4F0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0194"/>
          <a:stretch/>
        </p:blipFill>
        <p:spPr bwMode="auto">
          <a:xfrm>
            <a:off x="0" y="-1"/>
            <a:ext cx="5092747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23B2BE3-40EB-0C92-4ED1-F52CFA14C084}"/>
              </a:ext>
            </a:extLst>
          </p:cNvPr>
          <p:cNvSpPr/>
          <p:nvPr/>
        </p:nvSpPr>
        <p:spPr>
          <a:xfrm>
            <a:off x="1" y="0"/>
            <a:ext cx="5092746" cy="6843010"/>
          </a:xfrm>
          <a:prstGeom prst="rect">
            <a:avLst/>
          </a:prstGeom>
          <a:solidFill>
            <a:schemeClr val="tx1">
              <a:alpha val="19793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Flowchart: Decision 3">
            <a:extLst>
              <a:ext uri="{FF2B5EF4-FFF2-40B4-BE49-F238E27FC236}">
                <a16:creationId xmlns:a16="http://schemas.microsoft.com/office/drawing/2014/main" id="{7AE784C3-FAFD-2040-EEC7-A0524779A99F}"/>
              </a:ext>
            </a:extLst>
          </p:cNvPr>
          <p:cNvSpPr/>
          <p:nvPr/>
        </p:nvSpPr>
        <p:spPr>
          <a:xfrm>
            <a:off x="4512301" y="236229"/>
            <a:ext cx="1160891" cy="1098749"/>
          </a:xfrm>
          <a:prstGeom prst="flowChartDecision">
            <a:avLst/>
          </a:prstGeom>
          <a:solidFill>
            <a:srgbClr val="D5F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90B0AC-5C12-D0A1-6BE3-332362AB41B6}"/>
              </a:ext>
            </a:extLst>
          </p:cNvPr>
          <p:cNvSpPr txBox="1"/>
          <p:nvPr/>
        </p:nvSpPr>
        <p:spPr>
          <a:xfrm>
            <a:off x="5517744" y="454281"/>
            <a:ext cx="62728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4400" b="1" dirty="0"/>
              <a:t>Presentation Overview</a:t>
            </a:r>
            <a:endParaRPr lang="en-SG" sz="3600" b="1" dirty="0"/>
          </a:p>
        </p:txBody>
      </p:sp>
    </p:spTree>
    <p:extLst>
      <p:ext uri="{BB962C8B-B14F-4D97-AF65-F5344CB8AC3E}">
        <p14:creationId xmlns:p14="http://schemas.microsoft.com/office/powerpoint/2010/main" val="122656002"/>
      </p:ext>
    </p:extLst>
  </p:cSld>
  <p:clrMapOvr>
    <a:masterClrMapping/>
  </p:clrMapOvr>
  <p:transition spd="med">
    <p:push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Exploratory Data Analysis - Boxplots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20</a:t>
            </a:fld>
            <a:endParaRPr lang="en-SG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1F363F-4EA4-8F07-E15F-02305C520BCF}"/>
              </a:ext>
            </a:extLst>
          </p:cNvPr>
          <p:cNvSpPr/>
          <p:nvPr/>
        </p:nvSpPr>
        <p:spPr>
          <a:xfrm>
            <a:off x="312420" y="1626576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MFCC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475789D-21F7-1A43-3166-F6C32572C624}"/>
              </a:ext>
            </a:extLst>
          </p:cNvPr>
          <p:cNvSpPr/>
          <p:nvPr/>
        </p:nvSpPr>
        <p:spPr>
          <a:xfrm>
            <a:off x="9329811" y="1626576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RMS and Variance of raw audio signal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013A921-B033-38CA-D0A3-996E94D65753}"/>
              </a:ext>
            </a:extLst>
          </p:cNvPr>
          <p:cNvSpPr/>
          <p:nvPr/>
        </p:nvSpPr>
        <p:spPr>
          <a:xfrm>
            <a:off x="9329811" y="2501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ZCR mean and variance across time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5BDD3C-A672-0ADB-B1E7-8DDBEF85F103}"/>
              </a:ext>
            </a:extLst>
          </p:cNvPr>
          <p:cNvSpPr/>
          <p:nvPr/>
        </p:nvSpPr>
        <p:spPr>
          <a:xfrm>
            <a:off x="6324014" y="2501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Tempo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80DD05C-6943-C8FA-386F-2A2AE456736F}"/>
              </a:ext>
            </a:extLst>
          </p:cNvPr>
          <p:cNvSpPr/>
          <p:nvPr/>
        </p:nvSpPr>
        <p:spPr>
          <a:xfrm>
            <a:off x="3318217" y="2501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HPSS Mean, RMS &amp; Variance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BAA99-5D2B-873A-FFFC-F8BB7DF3F4A5}"/>
              </a:ext>
            </a:extLst>
          </p:cNvPr>
          <p:cNvSpPr/>
          <p:nvPr/>
        </p:nvSpPr>
        <p:spPr>
          <a:xfrm>
            <a:off x="6324014" y="1626576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Centroids Mean &amp; Variance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E211E-B0ED-E80C-A2EA-05032055BA12}"/>
              </a:ext>
            </a:extLst>
          </p:cNvPr>
          <p:cNvSpPr/>
          <p:nvPr/>
        </p:nvSpPr>
        <p:spPr>
          <a:xfrm>
            <a:off x="3318217" y="1626576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Spectral rolloff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2E7E90-E86B-9F93-7B80-C4ECE55734CD}"/>
              </a:ext>
            </a:extLst>
          </p:cNvPr>
          <p:cNvSpPr/>
          <p:nvPr/>
        </p:nvSpPr>
        <p:spPr>
          <a:xfrm>
            <a:off x="312419" y="2501719"/>
            <a:ext cx="2549769" cy="677007"/>
          </a:xfrm>
          <a:prstGeom prst="rect">
            <a:avLst/>
          </a:prstGeom>
          <a:solidFill>
            <a:srgbClr val="E67973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Chroma STFT Mean &amp; Variance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9D2CE101-5B32-89AE-44E1-4AA8ECE1419C}"/>
              </a:ext>
            </a:extLst>
          </p:cNvPr>
          <p:cNvSpPr/>
          <p:nvPr/>
        </p:nvSpPr>
        <p:spPr>
          <a:xfrm rot="10800000">
            <a:off x="2552114" y="3429000"/>
            <a:ext cx="7087772" cy="538473"/>
          </a:xfrm>
          <a:prstGeom prst="triangle">
            <a:avLst/>
          </a:prstGeom>
          <a:solidFill>
            <a:srgbClr val="657E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72B4B1E-F5D5-C0E3-B823-5BBEB2560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24" y="5426440"/>
            <a:ext cx="3666946" cy="122712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22B1A77-EA66-68E9-2468-E47F65AF8B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0573" y="5426440"/>
            <a:ext cx="3645291" cy="122712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2457DB-263A-F56C-64D3-939561EFA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916" y="4082176"/>
            <a:ext cx="3630854" cy="122712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5664D0C-7590-2259-C6AF-ADA1227C47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4481" y="4082176"/>
            <a:ext cx="3681383" cy="122712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CB588EB-7404-FF04-F097-00E73ED101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575" y="4082176"/>
            <a:ext cx="3652510" cy="122712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F2EBB78-F288-48F3-E63C-585F5E5BB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0575" y="5424006"/>
            <a:ext cx="3652510" cy="123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1488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Exploratory Data Analysis – Correlation Matrix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21</a:t>
            </a:fld>
            <a:endParaRPr lang="en-SG"/>
          </a:p>
        </p:txBody>
      </p:sp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CD1041C8-716D-5BA4-92CD-403F62FD8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06" y="2323229"/>
            <a:ext cx="11269988" cy="28414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8235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Data Preparation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22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D9751-6C1C-B4A2-6C91-F25839726141}"/>
              </a:ext>
            </a:extLst>
          </p:cNvPr>
          <p:cNvSpPr txBox="1"/>
          <p:nvPr/>
        </p:nvSpPr>
        <p:spPr>
          <a:xfrm>
            <a:off x="620068" y="1821782"/>
            <a:ext cx="2018630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/>
              <a:t>1: Data Cleaning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2: Train test split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3: Label encoder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4: Feature scaling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5: Attempted PCA</a:t>
            </a: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r>
              <a:rPr lang="en-US" dirty="0"/>
              <a:t>6: Attempted</a:t>
            </a:r>
          </a:p>
          <a:p>
            <a:pPr algn="r"/>
            <a:r>
              <a:rPr lang="en-US" dirty="0"/>
              <a:t>Feature selection</a:t>
            </a:r>
          </a:p>
        </p:txBody>
      </p:sp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4FA85B97-E73A-1C81-76E3-AA9E43264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1" y="2535816"/>
            <a:ext cx="4614971" cy="5922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Text&#10;&#10;Description automatically generated">
            <a:extLst>
              <a:ext uri="{FF2B5EF4-FFF2-40B4-BE49-F238E27FC236}">
                <a16:creationId xmlns:a16="http://schemas.microsoft.com/office/drawing/2014/main" id="{69DCFBDF-456D-0681-321B-0E28392D61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1" y="3329448"/>
            <a:ext cx="2648959" cy="5629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D807030-0798-619A-666B-1371512D96F5}"/>
              </a:ext>
            </a:extLst>
          </p:cNvPr>
          <p:cNvCxnSpPr/>
          <p:nvPr/>
        </p:nvCxnSpPr>
        <p:spPr>
          <a:xfrm>
            <a:off x="2813538" y="1821782"/>
            <a:ext cx="0" cy="467109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6756B0FC-4D40-FB4D-7E25-3BBDD86EE7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1" y="4963800"/>
            <a:ext cx="7772400" cy="66451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 descr="Text&#10;&#10;Description automatically generated">
            <a:extLst>
              <a:ext uri="{FF2B5EF4-FFF2-40B4-BE49-F238E27FC236}">
                <a16:creationId xmlns:a16="http://schemas.microsoft.com/office/drawing/2014/main" id="{D8E4A634-AC80-0D69-EFF9-66078F8C1C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1" y="4093778"/>
            <a:ext cx="2334328" cy="66868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9D28A7A-5852-9D1F-7A35-8477117578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371" y="5829645"/>
            <a:ext cx="6280750" cy="731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25398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Training and testing the accuracy of various ML models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23</a:t>
            </a:fld>
            <a:endParaRPr lang="en-SG"/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DBF13B19-CF0D-FFCE-CDCC-F1B3CB33C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678" y="2298328"/>
            <a:ext cx="4616244" cy="3603497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87DBBC9D-7EB0-5210-0DD7-5B2FB77C7E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" y="1524716"/>
            <a:ext cx="5882973" cy="5150721"/>
          </a:xfrm>
          <a:prstGeom prst="rect">
            <a:avLst/>
          </a:prstGeom>
        </p:spPr>
      </p:pic>
      <p:sp>
        <p:nvSpPr>
          <p:cNvPr id="8" name="Triangle 7">
            <a:extLst>
              <a:ext uri="{FF2B5EF4-FFF2-40B4-BE49-F238E27FC236}">
                <a16:creationId xmlns:a16="http://schemas.microsoft.com/office/drawing/2014/main" id="{777F7798-F72B-46BC-CB68-95F7B287C653}"/>
              </a:ext>
            </a:extLst>
          </p:cNvPr>
          <p:cNvSpPr/>
          <p:nvPr/>
        </p:nvSpPr>
        <p:spPr>
          <a:xfrm rot="5400000">
            <a:off x="5065377" y="3860414"/>
            <a:ext cx="3205317" cy="479323"/>
          </a:xfrm>
          <a:prstGeom prst="triangle">
            <a:avLst/>
          </a:prstGeom>
          <a:gradFill flip="none" rotWithShape="1">
            <a:gsLst>
              <a:gs pos="100000">
                <a:srgbClr val="657E80"/>
              </a:gs>
              <a:gs pos="17000">
                <a:srgbClr val="657E80">
                  <a:alpha val="40000"/>
                </a:srgbClr>
              </a:gs>
              <a:gs pos="0">
                <a:srgbClr val="657E8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AEE8166-C3E8-8167-902E-299CEE64579A}"/>
              </a:ext>
            </a:extLst>
          </p:cNvPr>
          <p:cNvSpPr/>
          <p:nvPr/>
        </p:nvSpPr>
        <p:spPr>
          <a:xfrm>
            <a:off x="7010402" y="5122607"/>
            <a:ext cx="3598606" cy="373626"/>
          </a:xfrm>
          <a:prstGeom prst="rect">
            <a:avLst/>
          </a:prstGeom>
          <a:noFill/>
          <a:ln w="28575">
            <a:solidFill>
              <a:srgbClr val="E67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60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XGBoost - Cross Gradient Booster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24</a:t>
            </a:fld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EFC3654-A6F9-F3EE-E343-732EFF7BEC74}"/>
              </a:ext>
            </a:extLst>
          </p:cNvPr>
          <p:cNvGrpSpPr/>
          <p:nvPr/>
        </p:nvGrpSpPr>
        <p:grpSpPr>
          <a:xfrm>
            <a:off x="751564" y="2294443"/>
            <a:ext cx="10688872" cy="3448254"/>
            <a:chOff x="949724" y="2294443"/>
            <a:chExt cx="10688872" cy="344825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C36B6AED-1817-6A3F-F359-4EF18AA8F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2452783"/>
              <a:ext cx="5542596" cy="31315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BECF361-F878-E37A-72D4-0D3681EAD7E7}"/>
                </a:ext>
              </a:extLst>
            </p:cNvPr>
            <p:cNvSpPr/>
            <p:nvPr/>
          </p:nvSpPr>
          <p:spPr>
            <a:xfrm>
              <a:off x="949724" y="2294443"/>
              <a:ext cx="4566646" cy="3448254"/>
            </a:xfrm>
            <a:prstGeom prst="rect">
              <a:avLst/>
            </a:prstGeom>
            <a:solidFill>
              <a:srgbClr val="657E8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dirty="0"/>
                <a:t>XGBoost (which stands for </a:t>
              </a:r>
              <a:r>
                <a:rPr lang="en-US" b="1" dirty="0"/>
                <a:t>Extreme Gradient Boosting</a:t>
              </a:r>
              <a:r>
                <a:rPr lang="en-US" dirty="0"/>
                <a:t>) is an optimized distributed gradient boosting library.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The main idea behind XGBoost is to iteratively train a set of weak learners, typically decision trees, and combine them into a stronger predictor. </a:t>
              </a:r>
            </a:p>
            <a:p>
              <a:pPr algn="ctr"/>
              <a:endParaRPr lang="en-US" dirty="0"/>
            </a:p>
            <a:p>
              <a:pPr algn="ctr"/>
              <a:r>
                <a:rPr lang="en-US" dirty="0"/>
                <a:t>At each iteration, XGBoost builds a new decision tree to reduce the residual error of the previous iteration.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948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Insights and outcome of our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25</a:t>
            </a:fld>
            <a:endParaRPr lang="en-S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B219B2-502C-33C9-8E0F-3F1E950C3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640" y="2618962"/>
            <a:ext cx="4104966" cy="2867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9E5D4A2-FACB-2A37-DE51-1B9DDEB8F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94" y="1612490"/>
            <a:ext cx="6460567" cy="488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70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Insights and outcome of our project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26</a:t>
            </a:fld>
            <a:endParaRPr lang="en-SG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A6B1809-0866-D30F-64C6-FE0E079AA835}"/>
              </a:ext>
            </a:extLst>
          </p:cNvPr>
          <p:cNvCxnSpPr>
            <a:cxnSpLocks/>
          </p:cNvCxnSpPr>
          <p:nvPr/>
        </p:nvCxnSpPr>
        <p:spPr>
          <a:xfrm>
            <a:off x="4064000" y="1811593"/>
            <a:ext cx="0" cy="3824749"/>
          </a:xfrm>
          <a:prstGeom prst="line">
            <a:avLst/>
          </a:prstGeom>
          <a:ln w="38100">
            <a:solidFill>
              <a:srgbClr val="657E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2001681-84C3-F31F-1E9E-B1CAAB632948}"/>
              </a:ext>
            </a:extLst>
          </p:cNvPr>
          <p:cNvCxnSpPr>
            <a:cxnSpLocks/>
          </p:cNvCxnSpPr>
          <p:nvPr/>
        </p:nvCxnSpPr>
        <p:spPr>
          <a:xfrm>
            <a:off x="8128000" y="1811593"/>
            <a:ext cx="0" cy="3824749"/>
          </a:xfrm>
          <a:prstGeom prst="line">
            <a:avLst/>
          </a:prstGeom>
          <a:ln w="38100">
            <a:solidFill>
              <a:srgbClr val="657E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CCBD7B3-1D08-7776-24A5-C99F89281659}"/>
              </a:ext>
            </a:extLst>
          </p:cNvPr>
          <p:cNvSpPr txBox="1"/>
          <p:nvPr/>
        </p:nvSpPr>
        <p:spPr>
          <a:xfrm>
            <a:off x="312420" y="1811593"/>
            <a:ext cx="35002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1: Successfully visualized audio data</a:t>
            </a:r>
          </a:p>
          <a:p>
            <a:endParaRPr lang="en-US" b="1" dirty="0"/>
          </a:p>
          <a:p>
            <a:r>
              <a:rPr lang="en-US" dirty="0"/>
              <a:t>Converted the audio file into an array of numbers.</a:t>
            </a:r>
          </a:p>
          <a:p>
            <a:endParaRPr lang="en-US" dirty="0"/>
          </a:p>
          <a:p>
            <a:r>
              <a:rPr lang="en-US" dirty="0"/>
              <a:t>Applied signal processing techniques (STFT) and frequency scales (Mel, Chroma etc.) to visualize the data.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C795901-988E-941F-4ABC-B100AE8F461E}"/>
              </a:ext>
            </a:extLst>
          </p:cNvPr>
          <p:cNvSpPr txBox="1"/>
          <p:nvPr/>
        </p:nvSpPr>
        <p:spPr>
          <a:xfrm>
            <a:off x="4345859" y="1775517"/>
            <a:ext cx="350028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2: Quantified the differences between genres</a:t>
            </a:r>
          </a:p>
          <a:p>
            <a:endParaRPr lang="en-US" dirty="0"/>
          </a:p>
          <a:p>
            <a:r>
              <a:rPr lang="en-US" dirty="0"/>
              <a:t>Extracted various audio features.</a:t>
            </a:r>
          </a:p>
          <a:p>
            <a:endParaRPr lang="en-US" dirty="0"/>
          </a:p>
          <a:p>
            <a:r>
              <a:rPr lang="en-US" dirty="0"/>
              <a:t>Classical music tends to have a lower RMS compared to pop. </a:t>
            </a:r>
          </a:p>
          <a:p>
            <a:endParaRPr lang="en-US" dirty="0"/>
          </a:p>
          <a:p>
            <a:r>
              <a:rPr lang="en-US" dirty="0"/>
              <a:t>There is a lot more percussion in hip-hop and pop compared to blues and jazz.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8C6E2C-677D-BB4C-BBD3-6339CCCE89DB}"/>
              </a:ext>
            </a:extLst>
          </p:cNvPr>
          <p:cNvSpPr txBox="1"/>
          <p:nvPr/>
        </p:nvSpPr>
        <p:spPr>
          <a:xfrm>
            <a:off x="8409860" y="1775517"/>
            <a:ext cx="350028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3: Built a XGBoost model with 75% accuracy</a:t>
            </a:r>
          </a:p>
          <a:p>
            <a:endParaRPr lang="en-US" dirty="0"/>
          </a:p>
          <a:p>
            <a:r>
              <a:rPr lang="en-US" dirty="0"/>
              <a:t>Despite not being perfect, the data preparation and machine learning model testing results in a model with 75% accuracy.</a:t>
            </a:r>
          </a:p>
          <a:p>
            <a:endParaRPr lang="en-US" dirty="0"/>
          </a:p>
          <a:p>
            <a:r>
              <a:rPr lang="en-US" dirty="0"/>
              <a:t>This is significantly higher in comparison to the Expected Value of 10% (given the equally distributed 10 genres).</a:t>
            </a:r>
          </a:p>
          <a:p>
            <a:endParaRPr lang="en-US" dirty="0"/>
          </a:p>
          <a:p>
            <a:r>
              <a:rPr lang="en-US" dirty="0"/>
              <a:t>Further testing on songs outside of the given dataset were accurate as well.</a:t>
            </a:r>
          </a:p>
        </p:txBody>
      </p:sp>
    </p:spTree>
    <p:extLst>
      <p:ext uri="{BB962C8B-B14F-4D97-AF65-F5344CB8AC3E}">
        <p14:creationId xmlns:p14="http://schemas.microsoft.com/office/powerpoint/2010/main" val="18241678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D8C87C7-4FA9-BB48-054C-0FC88611866E}"/>
              </a:ext>
            </a:extLst>
          </p:cNvPr>
          <p:cNvSpPr/>
          <p:nvPr/>
        </p:nvSpPr>
        <p:spPr>
          <a:xfrm>
            <a:off x="8149518" y="1877961"/>
            <a:ext cx="3283974" cy="4614914"/>
          </a:xfrm>
          <a:prstGeom prst="rect">
            <a:avLst/>
          </a:prstGeom>
          <a:solidFill>
            <a:srgbClr val="9FD5D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AI Music Generation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In the far future, knowing what characterizes a genre would be helpful in AI Music Generation.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A9FD551-10F2-AAB9-9E7A-BD8D15C41666}"/>
              </a:ext>
            </a:extLst>
          </p:cNvPr>
          <p:cNvSpPr/>
          <p:nvPr/>
        </p:nvSpPr>
        <p:spPr>
          <a:xfrm>
            <a:off x="4454012" y="1877961"/>
            <a:ext cx="3283974" cy="4614914"/>
          </a:xfrm>
          <a:prstGeom prst="rect">
            <a:avLst/>
          </a:prstGeom>
          <a:solidFill>
            <a:srgbClr val="9DC9C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Research into quantifying genre differences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The features extracted, exploratory data analysis and analyzing the inner workings of the XGBoost Model can bring us new insights.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76C19C-3C8B-804D-E48A-5D03633A38AC}"/>
              </a:ext>
            </a:extLst>
          </p:cNvPr>
          <p:cNvSpPr/>
          <p:nvPr/>
        </p:nvSpPr>
        <p:spPr>
          <a:xfrm>
            <a:off x="758506" y="1877962"/>
            <a:ext cx="3283974" cy="4614914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b="1" dirty="0"/>
              <a:t>Automated music genre classification</a:t>
            </a:r>
          </a:p>
          <a:p>
            <a:pPr algn="ctr"/>
            <a:endParaRPr lang="en-US" b="1" dirty="0"/>
          </a:p>
          <a:p>
            <a:pPr algn="ctr"/>
            <a:r>
              <a:rPr lang="en-US" dirty="0"/>
              <a:t>Useful for streamlining genre classification for streaming services rather than inputting the metadata manually.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Potential use cases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27</a:t>
            </a:fld>
            <a:endParaRPr lang="en-SG"/>
          </a:p>
        </p:txBody>
      </p:sp>
      <p:pic>
        <p:nvPicPr>
          <p:cNvPr id="4" name="Picture 3" descr="Shape&#10;&#10;Description automatically generated with low confidence">
            <a:extLst>
              <a:ext uri="{FF2B5EF4-FFF2-40B4-BE49-F238E27FC236}">
                <a16:creationId xmlns:a16="http://schemas.microsoft.com/office/drawing/2014/main" id="{656B9562-4C7D-B533-5D74-E36C0B183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880" y="2345391"/>
            <a:ext cx="1342237" cy="134223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24BAB4CE-3353-7427-BD9B-E8D0F37AB8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374" y="2345391"/>
            <a:ext cx="1342237" cy="1342237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5175A533-AAAE-C6A7-6744-3E2D0C5E2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389" y="2345390"/>
            <a:ext cx="1342237" cy="134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801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Inputting a Reggae song into our model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28</a:t>
            </a:fld>
            <a:endParaRPr lang="en-S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B210CE-7DBD-047D-206F-5839E922F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2192669"/>
            <a:ext cx="7772400" cy="24726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reggae01.wav">
            <a:hlinkClick r:id="" action="ppaction://media"/>
            <a:extLst>
              <a:ext uri="{FF2B5EF4-FFF2-40B4-BE49-F238E27FC236}">
                <a16:creationId xmlns:a16="http://schemas.microsoft.com/office/drawing/2014/main" id="{E860F63A-2845-0D31-795E-990C0D4CB4C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89600" y="4961117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501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8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848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8C06C-5548-D1AC-4F3A-D0C0722E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t="4612" r="15598" b="2941"/>
          <a:stretch/>
        </p:blipFill>
        <p:spPr>
          <a:xfrm>
            <a:off x="2812945" y="2148464"/>
            <a:ext cx="2514773" cy="256106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49568DF-C156-5027-AB13-5AE3308B6D06}"/>
              </a:ext>
            </a:extLst>
          </p:cNvPr>
          <p:cNvSpPr txBox="1">
            <a:spLocks/>
          </p:cNvSpPr>
          <p:nvPr/>
        </p:nvSpPr>
        <p:spPr>
          <a:xfrm>
            <a:off x="2430246" y="1222119"/>
            <a:ext cx="7331508" cy="9263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200" b="1" dirty="0"/>
              <a:t>Thank you!</a:t>
            </a:r>
          </a:p>
        </p:txBody>
      </p:sp>
      <p:pic>
        <p:nvPicPr>
          <p:cNvPr id="3" name="Picture 2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ADCD2DCE-1372-3DFF-BDFE-FF00D8D89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t="4129" r="26284" b="22229"/>
          <a:stretch/>
        </p:blipFill>
        <p:spPr>
          <a:xfrm>
            <a:off x="6864283" y="2148465"/>
            <a:ext cx="2561069" cy="256106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2486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What dataset did we use?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3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55A4B-85EC-AA27-33A9-FA26BFFB1A01}"/>
              </a:ext>
            </a:extLst>
          </p:cNvPr>
          <p:cNvSpPr txBox="1"/>
          <p:nvPr/>
        </p:nvSpPr>
        <p:spPr>
          <a:xfrm>
            <a:off x="2737548" y="1563910"/>
            <a:ext cx="671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hlinkClick r:id="rId3"/>
              </a:rPr>
              <a:t>GTZAN Dataset – Music Genre Classification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907D5-6AF5-8924-B061-F938DE52352F}"/>
              </a:ext>
            </a:extLst>
          </p:cNvPr>
          <p:cNvSpPr txBox="1"/>
          <p:nvPr/>
        </p:nvSpPr>
        <p:spPr>
          <a:xfrm>
            <a:off x="4214715" y="213607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from Kaggle consisting of: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29C4F15B-71BA-1275-C24D-27D430835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0" y="3244360"/>
            <a:ext cx="1201615" cy="1201615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E9A7C54D-8E99-34FF-BF8B-897CB2DD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47" y="3244360"/>
            <a:ext cx="1201615" cy="1201615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1AD19C1F-DE3E-B80C-CF8C-028AEF75B3BF}"/>
              </a:ext>
            </a:extLst>
          </p:cNvPr>
          <p:cNvSpPr/>
          <p:nvPr/>
        </p:nvSpPr>
        <p:spPr>
          <a:xfrm>
            <a:off x="2552114" y="2574004"/>
            <a:ext cx="7087772" cy="538473"/>
          </a:xfrm>
          <a:prstGeom prst="triangle">
            <a:avLst/>
          </a:prstGeom>
          <a:gradFill flip="none" rotWithShape="1">
            <a:gsLst>
              <a:gs pos="0">
                <a:srgbClr val="657E80"/>
              </a:gs>
              <a:gs pos="73000">
                <a:srgbClr val="657E80">
                  <a:alpha val="40000"/>
                </a:srgbClr>
              </a:gs>
              <a:gs pos="100000">
                <a:srgbClr val="657E8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F50E-1697-FAA0-88A1-31651598D3CB}"/>
              </a:ext>
            </a:extLst>
          </p:cNvPr>
          <p:cNvSpPr/>
          <p:nvPr/>
        </p:nvSpPr>
        <p:spPr>
          <a:xfrm>
            <a:off x="992274" y="4479658"/>
            <a:ext cx="3490546" cy="222060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b="1" dirty="0"/>
              <a:t>1000 music audio files</a:t>
            </a:r>
          </a:p>
          <a:p>
            <a:pPr>
              <a:lnSpc>
                <a:spcPct val="150000"/>
              </a:lnSpc>
            </a:pPr>
            <a:r>
              <a:rPr lang="en-US" dirty="0"/>
              <a:t>10 genres: Pop, metal etc.</a:t>
            </a:r>
          </a:p>
          <a:p>
            <a:pPr>
              <a:lnSpc>
                <a:spcPct val="150000"/>
              </a:lnSpc>
            </a:pPr>
            <a:r>
              <a:rPr lang="en-US" dirty="0"/>
              <a:t>100 audio files of each genre</a:t>
            </a:r>
          </a:p>
          <a:p>
            <a:pPr>
              <a:lnSpc>
                <a:spcPct val="150000"/>
              </a:lnSpc>
            </a:pPr>
            <a:r>
              <a:rPr lang="en-US" dirty="0"/>
              <a:t>.wav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30 seconds in length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15E348-30B3-F8BD-2578-96B9941F3268}"/>
              </a:ext>
            </a:extLst>
          </p:cNvPr>
          <p:cNvSpPr/>
          <p:nvPr/>
        </p:nvSpPr>
        <p:spPr>
          <a:xfrm>
            <a:off x="7603251" y="4479237"/>
            <a:ext cx="3691097" cy="1596247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b="1" dirty="0"/>
              <a:t>1000 spectrogram pictures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A visualization of each audio file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In the form of a Mel Spectrogram</a:t>
            </a:r>
          </a:p>
        </p:txBody>
      </p:sp>
    </p:spTree>
    <p:extLst>
      <p:ext uri="{BB962C8B-B14F-4D97-AF65-F5344CB8AC3E}">
        <p14:creationId xmlns:p14="http://schemas.microsoft.com/office/powerpoint/2010/main" val="25849308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What dataset did we use?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4</a:t>
            </a:fld>
            <a:endParaRPr lang="en-SG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355A4B-85EC-AA27-33A9-FA26BFFB1A01}"/>
              </a:ext>
            </a:extLst>
          </p:cNvPr>
          <p:cNvSpPr txBox="1"/>
          <p:nvPr/>
        </p:nvSpPr>
        <p:spPr>
          <a:xfrm>
            <a:off x="2737548" y="1563910"/>
            <a:ext cx="67169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hlinkClick r:id="rId3"/>
              </a:rPr>
              <a:t>GTZAN Dataset – Music Genre Classification</a:t>
            </a:r>
            <a:endParaRPr lang="en-US" sz="2400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B907D5-6AF5-8924-B061-F938DE52352F}"/>
              </a:ext>
            </a:extLst>
          </p:cNvPr>
          <p:cNvSpPr txBox="1"/>
          <p:nvPr/>
        </p:nvSpPr>
        <p:spPr>
          <a:xfrm>
            <a:off x="4214715" y="2136071"/>
            <a:ext cx="3762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Dataset from Kaggle consisting of:</a:t>
            </a:r>
          </a:p>
        </p:txBody>
      </p:sp>
      <p:pic>
        <p:nvPicPr>
          <p:cNvPr id="10" name="Picture 9" descr="Icon&#10;&#10;Description automatically generated with medium confidence">
            <a:extLst>
              <a:ext uri="{FF2B5EF4-FFF2-40B4-BE49-F238E27FC236}">
                <a16:creationId xmlns:a16="http://schemas.microsoft.com/office/drawing/2014/main" id="{29C4F15B-71BA-1275-C24D-27D4308357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40" y="3244360"/>
            <a:ext cx="1201615" cy="1201615"/>
          </a:xfrm>
          <a:prstGeom prst="rect">
            <a:avLst/>
          </a:prstGeom>
        </p:spPr>
      </p:pic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E9A7C54D-8E99-34FF-BF8B-897CB2DDC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647" y="3244360"/>
            <a:ext cx="1201615" cy="1201615"/>
          </a:xfrm>
          <a:prstGeom prst="rect">
            <a:avLst/>
          </a:prstGeom>
        </p:spPr>
      </p:pic>
      <p:sp>
        <p:nvSpPr>
          <p:cNvPr id="13" name="Triangle 12">
            <a:extLst>
              <a:ext uri="{FF2B5EF4-FFF2-40B4-BE49-F238E27FC236}">
                <a16:creationId xmlns:a16="http://schemas.microsoft.com/office/drawing/2014/main" id="{1AD19C1F-DE3E-B80C-CF8C-028AEF75B3BF}"/>
              </a:ext>
            </a:extLst>
          </p:cNvPr>
          <p:cNvSpPr/>
          <p:nvPr/>
        </p:nvSpPr>
        <p:spPr>
          <a:xfrm>
            <a:off x="2552114" y="2574004"/>
            <a:ext cx="7087772" cy="538473"/>
          </a:xfrm>
          <a:prstGeom prst="triangle">
            <a:avLst/>
          </a:prstGeom>
          <a:gradFill flip="none" rotWithShape="1">
            <a:gsLst>
              <a:gs pos="0">
                <a:srgbClr val="657E80"/>
              </a:gs>
              <a:gs pos="73000">
                <a:srgbClr val="657E80">
                  <a:alpha val="40000"/>
                </a:srgbClr>
              </a:gs>
              <a:gs pos="100000">
                <a:srgbClr val="657E80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FB2F50E-1697-FAA0-88A1-31651598D3CB}"/>
              </a:ext>
            </a:extLst>
          </p:cNvPr>
          <p:cNvSpPr/>
          <p:nvPr/>
        </p:nvSpPr>
        <p:spPr>
          <a:xfrm>
            <a:off x="992274" y="4479658"/>
            <a:ext cx="3490546" cy="222060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b="1" dirty="0"/>
              <a:t>1000 music audio files</a:t>
            </a:r>
          </a:p>
          <a:p>
            <a:pPr>
              <a:lnSpc>
                <a:spcPct val="150000"/>
              </a:lnSpc>
            </a:pPr>
            <a:r>
              <a:rPr lang="en-US" dirty="0"/>
              <a:t>10 genres: Pop, metal etc.</a:t>
            </a:r>
          </a:p>
          <a:p>
            <a:pPr>
              <a:lnSpc>
                <a:spcPct val="150000"/>
              </a:lnSpc>
            </a:pPr>
            <a:r>
              <a:rPr lang="en-US" dirty="0"/>
              <a:t>100 audio files of each genre</a:t>
            </a:r>
          </a:p>
          <a:p>
            <a:pPr>
              <a:lnSpc>
                <a:spcPct val="150000"/>
              </a:lnSpc>
            </a:pPr>
            <a:r>
              <a:rPr lang="en-US" dirty="0"/>
              <a:t>.wav format</a:t>
            </a:r>
          </a:p>
          <a:p>
            <a:pPr>
              <a:lnSpc>
                <a:spcPct val="150000"/>
              </a:lnSpc>
            </a:pPr>
            <a:r>
              <a:rPr lang="en-US" dirty="0"/>
              <a:t>30 seconds in length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15E348-30B3-F8BD-2578-96B9941F3268}"/>
              </a:ext>
            </a:extLst>
          </p:cNvPr>
          <p:cNvSpPr/>
          <p:nvPr/>
        </p:nvSpPr>
        <p:spPr>
          <a:xfrm>
            <a:off x="7603251" y="4479237"/>
            <a:ext cx="3691097" cy="1596247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50000"/>
              </a:lnSpc>
            </a:pPr>
            <a:r>
              <a:rPr lang="en-US" b="1" dirty="0"/>
              <a:t>1000 spectrogram pictures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A visualization of each audio file</a:t>
            </a:r>
          </a:p>
          <a:p>
            <a:pPr algn="ctr">
              <a:lnSpc>
                <a:spcPct val="150000"/>
              </a:lnSpc>
            </a:pPr>
            <a:r>
              <a:rPr lang="en-US" dirty="0"/>
              <a:t>In the form of a Mel Spectrogram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DC4133-357D-A57C-F973-AD76885D3868}"/>
              </a:ext>
            </a:extLst>
          </p:cNvPr>
          <p:cNvSpPr/>
          <p:nvPr/>
        </p:nvSpPr>
        <p:spPr>
          <a:xfrm>
            <a:off x="177334" y="272563"/>
            <a:ext cx="12014666" cy="658543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657D74-E9CA-92BB-D295-6767AD4EEFB3}"/>
              </a:ext>
            </a:extLst>
          </p:cNvPr>
          <p:cNvSpPr/>
          <p:nvPr/>
        </p:nvSpPr>
        <p:spPr>
          <a:xfrm>
            <a:off x="2509720" y="2503241"/>
            <a:ext cx="7349893" cy="1840873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The GTZAN dataset is the </a:t>
            </a:r>
            <a:r>
              <a:rPr lang="en-US" sz="2000" b="1" dirty="0"/>
              <a:t>most-used public dataset </a:t>
            </a:r>
            <a:r>
              <a:rPr lang="en-US" sz="2000" dirty="0"/>
              <a:t>for machine listening research for music genre recognition. The audio files were collected in </a:t>
            </a:r>
            <a:r>
              <a:rPr lang="en-US" sz="2000" b="1" dirty="0"/>
              <a:t>2000-2001.</a:t>
            </a:r>
          </a:p>
        </p:txBody>
      </p:sp>
    </p:spTree>
    <p:extLst>
      <p:ext uri="{BB962C8B-B14F-4D97-AF65-F5344CB8AC3E}">
        <p14:creationId xmlns:p14="http://schemas.microsoft.com/office/powerpoint/2010/main" val="258972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What problem are we trying to solve?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5</a:t>
            </a:fld>
            <a:endParaRPr lang="en-S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B7039B-B6F9-9308-8C2E-43995F560FE3}"/>
              </a:ext>
            </a:extLst>
          </p:cNvPr>
          <p:cNvSpPr txBox="1"/>
          <p:nvPr/>
        </p:nvSpPr>
        <p:spPr>
          <a:xfrm>
            <a:off x="664698" y="2875087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Music through the years</a:t>
            </a:r>
          </a:p>
        </p:txBody>
      </p:sp>
      <p:pic>
        <p:nvPicPr>
          <p:cNvPr id="3074" name="Picture 2" descr="Classical era music: a beginner's guide - Classic FM">
            <a:extLst>
              <a:ext uri="{FF2B5EF4-FFF2-40B4-BE49-F238E27FC236}">
                <a16:creationId xmlns:a16="http://schemas.microsoft.com/office/drawing/2014/main" id="{CEFCBF8B-5855-9D50-099C-E3B4B23D72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 bwMode="auto">
          <a:xfrm>
            <a:off x="4084856" y="1622207"/>
            <a:ext cx="1302727" cy="13027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e Origins of Jazz Music | Calm Radio">
            <a:extLst>
              <a:ext uri="{FF2B5EF4-FFF2-40B4-BE49-F238E27FC236}">
                <a16:creationId xmlns:a16="http://schemas.microsoft.com/office/drawing/2014/main" id="{8DB48405-D7D3-4A71-264B-C91396AF2B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3" r="13563"/>
          <a:stretch/>
        </p:blipFill>
        <p:spPr bwMode="auto">
          <a:xfrm>
            <a:off x="6072530" y="1622207"/>
            <a:ext cx="1302727" cy="13027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op in the Era of Distraction - The New York Times">
            <a:extLst>
              <a:ext uri="{FF2B5EF4-FFF2-40B4-BE49-F238E27FC236}">
                <a16:creationId xmlns:a16="http://schemas.microsoft.com/office/drawing/2014/main" id="{59FC1546-F214-F2E7-610B-1BF2DBA8AA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9933941" y="1622207"/>
            <a:ext cx="1302727" cy="13027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uns N' Roses release their first new song in 13 years | CNN">
            <a:extLst>
              <a:ext uri="{FF2B5EF4-FFF2-40B4-BE49-F238E27FC236}">
                <a16:creationId xmlns:a16="http://schemas.microsoft.com/office/drawing/2014/main" id="{53A6C8B4-6B05-C837-9983-10DDDFB900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7946267" y="1622207"/>
            <a:ext cx="1302727" cy="1302727"/>
          </a:xfrm>
          <a:prstGeom prst="ellipse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AFFBF9E-39EA-629B-3C01-A5037CF48A28}"/>
              </a:ext>
            </a:extLst>
          </p:cNvPr>
          <p:cNvSpPr/>
          <p:nvPr/>
        </p:nvSpPr>
        <p:spPr>
          <a:xfrm>
            <a:off x="3516761" y="2976226"/>
            <a:ext cx="167054" cy="16705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5CF1410-981B-031E-D086-4AAAA06F9583}"/>
              </a:ext>
            </a:extLst>
          </p:cNvPr>
          <p:cNvCxnSpPr>
            <a:stCxn id="5" idx="6"/>
          </p:cNvCxnSpPr>
          <p:nvPr/>
        </p:nvCxnSpPr>
        <p:spPr>
          <a:xfrm>
            <a:off x="3683815" y="3059753"/>
            <a:ext cx="784348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FF5CA93-1923-07C1-0329-8DE9DC460223}"/>
              </a:ext>
            </a:extLst>
          </p:cNvPr>
          <p:cNvSpPr txBox="1"/>
          <p:nvPr/>
        </p:nvSpPr>
        <p:spPr>
          <a:xfrm>
            <a:off x="1945521" y="3412033"/>
            <a:ext cx="83009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a long time, experts have been trying to </a:t>
            </a:r>
            <a:r>
              <a:rPr lang="en-US" b="1" dirty="0"/>
              <a:t>quantify the difference </a:t>
            </a:r>
            <a:r>
              <a:rPr lang="en-US" dirty="0"/>
              <a:t>in sounds and what differentiates one genres from another. But it has been hard to do so due to the </a:t>
            </a:r>
            <a:r>
              <a:rPr lang="en-US" b="1" dirty="0"/>
              <a:t>subjectivity and complexity </a:t>
            </a:r>
            <a:r>
              <a:rPr lang="en-US" dirty="0"/>
              <a:t>of music…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9CE0C94-3B94-BFBB-047A-99DEA732A1F5}"/>
              </a:ext>
            </a:extLst>
          </p:cNvPr>
          <p:cNvSpPr/>
          <p:nvPr/>
        </p:nvSpPr>
        <p:spPr>
          <a:xfrm>
            <a:off x="1408507" y="4440117"/>
            <a:ext cx="9374986" cy="2052755"/>
          </a:xfrm>
          <a:prstGeom prst="rect">
            <a:avLst/>
          </a:prstGeom>
          <a:solidFill>
            <a:srgbClr val="D5FA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b="1" dirty="0">
                <a:solidFill>
                  <a:srgbClr val="E67973"/>
                </a:solidFill>
              </a:rPr>
              <a:t>THUS, WE AIM TO: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1:</a:t>
            </a:r>
            <a:r>
              <a:rPr lang="en-US" sz="2000" dirty="0">
                <a:solidFill>
                  <a:schemeClr val="tx1"/>
                </a:solidFill>
              </a:rPr>
              <a:t> Undergo an </a:t>
            </a:r>
            <a:r>
              <a:rPr lang="en-US" sz="2000" b="1" dirty="0">
                <a:solidFill>
                  <a:schemeClr val="tx1"/>
                </a:solidFill>
              </a:rPr>
              <a:t>in-depth analysis </a:t>
            </a:r>
            <a:r>
              <a:rPr lang="en-US" sz="2000" dirty="0">
                <a:solidFill>
                  <a:schemeClr val="tx1"/>
                </a:solidFill>
              </a:rPr>
              <a:t>of the sounds of different genres 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2: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b="1" dirty="0">
                <a:solidFill>
                  <a:schemeClr val="tx1"/>
                </a:solidFill>
              </a:rPr>
              <a:t>Visualize and quantify their differences </a:t>
            </a:r>
            <a:r>
              <a:rPr lang="en-US" sz="2000" dirty="0">
                <a:solidFill>
                  <a:schemeClr val="tx1"/>
                </a:solidFill>
              </a:rPr>
              <a:t>by extracting relevant features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</a:rPr>
              <a:t>3:</a:t>
            </a:r>
            <a:r>
              <a:rPr lang="en-US" sz="2000" dirty="0">
                <a:solidFill>
                  <a:schemeClr val="tx1"/>
                </a:solidFill>
              </a:rPr>
              <a:t> Build a </a:t>
            </a:r>
            <a:r>
              <a:rPr lang="en-US" sz="2000" b="1" dirty="0">
                <a:solidFill>
                  <a:schemeClr val="tx1"/>
                </a:solidFill>
              </a:rPr>
              <a:t>machine learning model </a:t>
            </a:r>
            <a:r>
              <a:rPr lang="en-US" sz="2000" dirty="0">
                <a:solidFill>
                  <a:schemeClr val="tx1"/>
                </a:solidFill>
              </a:rPr>
              <a:t>that can classify the genre of an audio file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28D619-61F5-E12C-8502-4A9FDF42C4A2}"/>
              </a:ext>
            </a:extLst>
          </p:cNvPr>
          <p:cNvSpPr/>
          <p:nvPr/>
        </p:nvSpPr>
        <p:spPr>
          <a:xfrm>
            <a:off x="3430577" y="1535288"/>
            <a:ext cx="2611284" cy="21398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19714"/>
              </a:avLst>
            </a:prstTxWarp>
            <a:spAutoFit/>
          </a:bodyPr>
          <a:lstStyle/>
          <a:p>
            <a:pPr algn="ctr"/>
            <a:r>
              <a:rPr lang="en-GB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Classical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9DD776-F51E-AFBA-A3E4-FAFBA47E4F56}"/>
              </a:ext>
            </a:extLst>
          </p:cNvPr>
          <p:cNvSpPr/>
          <p:nvPr/>
        </p:nvSpPr>
        <p:spPr>
          <a:xfrm>
            <a:off x="5418251" y="1535288"/>
            <a:ext cx="2611284" cy="21398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19714"/>
              </a:avLst>
            </a:prstTxWarp>
            <a:spAutoFit/>
          </a:bodyPr>
          <a:lstStyle/>
          <a:p>
            <a:pPr algn="ctr"/>
            <a:r>
              <a:rPr lang="en-GB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Jazz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5C83F9-A933-93CF-D7EC-05CFADBE6CA4}"/>
              </a:ext>
            </a:extLst>
          </p:cNvPr>
          <p:cNvSpPr/>
          <p:nvPr/>
        </p:nvSpPr>
        <p:spPr>
          <a:xfrm>
            <a:off x="7291988" y="1535288"/>
            <a:ext cx="2611284" cy="21398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19714"/>
              </a:avLst>
            </a:prstTxWarp>
            <a:spAutoFit/>
          </a:bodyPr>
          <a:lstStyle/>
          <a:p>
            <a:pPr algn="ctr"/>
            <a:r>
              <a:rPr lang="en-GB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Rock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23C2F7-F87A-DEF8-8131-3FEFBA905EE7}"/>
              </a:ext>
            </a:extLst>
          </p:cNvPr>
          <p:cNvSpPr/>
          <p:nvPr/>
        </p:nvSpPr>
        <p:spPr>
          <a:xfrm>
            <a:off x="9279662" y="1535288"/>
            <a:ext cx="2611284" cy="2139838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>
                <a:gd name="adj" fmla="val 10819714"/>
              </a:avLst>
            </a:prstTxWarp>
            <a:spAutoFit/>
          </a:bodyPr>
          <a:lstStyle/>
          <a:p>
            <a:pPr algn="ctr"/>
            <a:r>
              <a:rPr lang="en-GB" sz="16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Pop</a:t>
            </a:r>
            <a:endParaRPr lang="en-GB" sz="44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DF72B74-B7C6-FDAC-67A2-33D322700F82}"/>
              </a:ext>
            </a:extLst>
          </p:cNvPr>
          <p:cNvSpPr/>
          <p:nvPr/>
        </p:nvSpPr>
        <p:spPr>
          <a:xfrm>
            <a:off x="1408507" y="3244419"/>
            <a:ext cx="9239828" cy="1090944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0B0AFD9-CF05-A7EC-78C2-556DD410C888}"/>
              </a:ext>
            </a:extLst>
          </p:cNvPr>
          <p:cNvSpPr/>
          <p:nvPr/>
        </p:nvSpPr>
        <p:spPr>
          <a:xfrm>
            <a:off x="1157784" y="4365871"/>
            <a:ext cx="9874010" cy="222174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85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5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268C06C-5548-D1AC-4F3A-D0C0722E46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86" t="4612" r="15598" b="2941"/>
          <a:stretch/>
        </p:blipFill>
        <p:spPr>
          <a:xfrm>
            <a:off x="2812945" y="2148464"/>
            <a:ext cx="2514773" cy="256106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91122000-839E-6780-5C91-B2D7027A8B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731" y="4709534"/>
            <a:ext cx="5454535" cy="926346"/>
          </a:xfrm>
        </p:spPr>
        <p:txBody>
          <a:bodyPr anchor="ctr"/>
          <a:lstStyle/>
          <a:p>
            <a:pPr algn="ctr"/>
            <a:r>
              <a:rPr lang="en-SG" sz="3200" b="1" dirty="0"/>
              <a:t>Our research approach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49568DF-C156-5027-AB13-5AE3308B6D06}"/>
              </a:ext>
            </a:extLst>
          </p:cNvPr>
          <p:cNvSpPr txBox="1">
            <a:spLocks/>
          </p:cNvSpPr>
          <p:nvPr/>
        </p:nvSpPr>
        <p:spPr>
          <a:xfrm>
            <a:off x="2430246" y="1222119"/>
            <a:ext cx="7331508" cy="92634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SG" sz="3200" b="1" dirty="0"/>
              <a:t>So how did we tackle this problem?</a:t>
            </a:r>
          </a:p>
        </p:txBody>
      </p:sp>
      <p:pic>
        <p:nvPicPr>
          <p:cNvPr id="3" name="Picture 2" descr="A picture containing outdoor, person&#10;&#10;Description automatically generated">
            <a:extLst>
              <a:ext uri="{FF2B5EF4-FFF2-40B4-BE49-F238E27FC236}">
                <a16:creationId xmlns:a16="http://schemas.microsoft.com/office/drawing/2014/main" id="{ADCD2DCE-1372-3DFF-BDFE-FF00D8D89C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2" t="4129" r="26284" b="22229"/>
          <a:stretch/>
        </p:blipFill>
        <p:spPr>
          <a:xfrm>
            <a:off x="6864283" y="2148465"/>
            <a:ext cx="2561069" cy="2561069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0551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Overview of our approach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7</a:t>
            </a:fld>
            <a:endParaRPr lang="en-SG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7D9751-6C1C-B4A2-6C91-F25839726141}"/>
              </a:ext>
            </a:extLst>
          </p:cNvPr>
          <p:cNvSpPr txBox="1"/>
          <p:nvPr/>
        </p:nvSpPr>
        <p:spPr>
          <a:xfrm>
            <a:off x="728763" y="1936082"/>
            <a:ext cx="2005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1: Data Collection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50A85-4E4B-3BA8-AA64-473C7C99DA69}"/>
              </a:ext>
            </a:extLst>
          </p:cNvPr>
          <p:cNvSpPr txBox="1"/>
          <p:nvPr/>
        </p:nvSpPr>
        <p:spPr>
          <a:xfrm>
            <a:off x="9320558" y="1936082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3: Signal processing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F583A-CE27-1006-F08B-5AFD4C00B4C0}"/>
              </a:ext>
            </a:extLst>
          </p:cNvPr>
          <p:cNvSpPr txBox="1"/>
          <p:nvPr/>
        </p:nvSpPr>
        <p:spPr>
          <a:xfrm>
            <a:off x="323445" y="3914990"/>
            <a:ext cx="2816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4: Feature extraction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A36FD9-C961-8139-DD82-7FD3919208D7}"/>
              </a:ext>
            </a:extLst>
          </p:cNvPr>
          <p:cNvSpPr txBox="1"/>
          <p:nvPr/>
        </p:nvSpPr>
        <p:spPr>
          <a:xfrm>
            <a:off x="9340517" y="3914990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6: Model testing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75C6AF0-9461-127A-4003-BBAA15CF5F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4444641"/>
            <a:ext cx="849646" cy="84964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A990E1F-440E-5B82-90C8-4399439409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9" y="4444641"/>
            <a:ext cx="849646" cy="8496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2CE5FF-7A1D-6810-22F6-C287F1D4E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6815" y="2480657"/>
            <a:ext cx="849646" cy="8496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CF3577-BA72-807C-67F8-D89328E4F426}"/>
              </a:ext>
            </a:extLst>
          </p:cNvPr>
          <p:cNvSpPr txBox="1"/>
          <p:nvPr/>
        </p:nvSpPr>
        <p:spPr>
          <a:xfrm>
            <a:off x="4855917" y="1936082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Raw data extraction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4841BF6-0B06-507E-9E41-6365003B3CAD}"/>
              </a:ext>
            </a:extLst>
          </p:cNvPr>
          <p:cNvSpPr txBox="1"/>
          <p:nvPr/>
        </p:nvSpPr>
        <p:spPr>
          <a:xfrm>
            <a:off x="4532810" y="3914990"/>
            <a:ext cx="3070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5: Exploratory Data Analysis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C821288-7B59-C369-EE2C-F238031D6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9140" y="4416984"/>
            <a:ext cx="904961" cy="90496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21296C5-8549-03CD-3299-66C1B7E3C3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797" y="2480657"/>
            <a:ext cx="849646" cy="84964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71EE026E-C542-9AD6-988F-526761D373B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79" y="2480657"/>
            <a:ext cx="849646" cy="849646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0B895AD-3648-0A7D-93E5-46C9A3EACA6D}"/>
              </a:ext>
            </a:extLst>
          </p:cNvPr>
          <p:cNvCxnSpPr>
            <a:cxnSpLocks/>
          </p:cNvCxnSpPr>
          <p:nvPr/>
        </p:nvCxnSpPr>
        <p:spPr>
          <a:xfrm>
            <a:off x="3411427" y="2905480"/>
            <a:ext cx="1000369" cy="0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379176B-2943-381F-B451-8A98DCED7EE2}"/>
              </a:ext>
            </a:extLst>
          </p:cNvPr>
          <p:cNvCxnSpPr>
            <a:cxnSpLocks/>
          </p:cNvCxnSpPr>
          <p:nvPr/>
        </p:nvCxnSpPr>
        <p:spPr>
          <a:xfrm>
            <a:off x="7771444" y="2905480"/>
            <a:ext cx="1000369" cy="0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231ED97-7DA7-FE09-84E8-22AC191A72B0}"/>
              </a:ext>
            </a:extLst>
          </p:cNvPr>
          <p:cNvCxnSpPr>
            <a:cxnSpLocks/>
          </p:cNvCxnSpPr>
          <p:nvPr/>
        </p:nvCxnSpPr>
        <p:spPr>
          <a:xfrm flipH="1">
            <a:off x="3235569" y="3157415"/>
            <a:ext cx="5916246" cy="875323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3E25762-E1E6-8423-4D80-BF6D70893685}"/>
              </a:ext>
            </a:extLst>
          </p:cNvPr>
          <p:cNvCxnSpPr>
            <a:cxnSpLocks/>
          </p:cNvCxnSpPr>
          <p:nvPr/>
        </p:nvCxnSpPr>
        <p:spPr>
          <a:xfrm>
            <a:off x="3397598" y="4869464"/>
            <a:ext cx="1000369" cy="0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F57A545-1EAD-EA68-8BD8-1E9C50A59A94}"/>
              </a:ext>
            </a:extLst>
          </p:cNvPr>
          <p:cNvCxnSpPr>
            <a:cxnSpLocks/>
          </p:cNvCxnSpPr>
          <p:nvPr/>
        </p:nvCxnSpPr>
        <p:spPr>
          <a:xfrm>
            <a:off x="7785274" y="4869464"/>
            <a:ext cx="1000369" cy="0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065495A-A806-8096-B267-10937866CF44}"/>
              </a:ext>
            </a:extLst>
          </p:cNvPr>
          <p:cNvCxnSpPr>
            <a:cxnSpLocks/>
            <a:endCxn id="36" idx="3"/>
          </p:cNvCxnSpPr>
          <p:nvPr/>
        </p:nvCxnSpPr>
        <p:spPr>
          <a:xfrm flipH="1">
            <a:off x="7881343" y="5263838"/>
            <a:ext cx="1270472" cy="908606"/>
          </a:xfrm>
          <a:prstGeom prst="straightConnector1">
            <a:avLst/>
          </a:prstGeom>
          <a:ln w="38100">
            <a:solidFill>
              <a:srgbClr val="657E8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6874E039-6D7A-7292-0E91-5FBB6A260352}"/>
              </a:ext>
            </a:extLst>
          </p:cNvPr>
          <p:cNvSpPr/>
          <p:nvPr/>
        </p:nvSpPr>
        <p:spPr>
          <a:xfrm>
            <a:off x="4301897" y="5852013"/>
            <a:ext cx="3579446" cy="640862"/>
          </a:xfrm>
          <a:prstGeom prst="rect">
            <a:avLst/>
          </a:prstGeom>
          <a:solidFill>
            <a:srgbClr val="85AC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Conclusion!</a:t>
            </a:r>
          </a:p>
        </p:txBody>
      </p:sp>
    </p:spTree>
    <p:extLst>
      <p:ext uri="{BB962C8B-B14F-4D97-AF65-F5344CB8AC3E}">
        <p14:creationId xmlns:p14="http://schemas.microsoft.com/office/powerpoint/2010/main" val="3514610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Overview of our approach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8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F3577-BA72-807C-67F8-D89328E4F426}"/>
              </a:ext>
            </a:extLst>
          </p:cNvPr>
          <p:cNvSpPr txBox="1"/>
          <p:nvPr/>
        </p:nvSpPr>
        <p:spPr>
          <a:xfrm>
            <a:off x="312420" y="152284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Raw data extraction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1296C5-8549-03CD-3299-66C1B7E3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0" y="2067419"/>
            <a:ext cx="849646" cy="8496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27242E20-24FF-0EE1-87E8-D9A474DD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61" y="1540873"/>
            <a:ext cx="6911117" cy="4952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0F67A7-B9BA-7FCC-FD01-39F4B08DDB84}"/>
              </a:ext>
            </a:extLst>
          </p:cNvPr>
          <p:cNvSpPr/>
          <p:nvPr/>
        </p:nvSpPr>
        <p:spPr>
          <a:xfrm>
            <a:off x="550622" y="3167228"/>
            <a:ext cx="3629017" cy="84964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Utilizes </a:t>
            </a:r>
            <a:r>
              <a:rPr lang="en-US" sz="1600" dirty="0" err="1"/>
              <a:t>Librosa</a:t>
            </a:r>
            <a:r>
              <a:rPr lang="en-US" sz="1600" dirty="0"/>
              <a:t>, a Python package for music and audio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AE7993-838E-674B-951B-7A317109D0F5}"/>
              </a:ext>
            </a:extLst>
          </p:cNvPr>
          <p:cNvCxnSpPr>
            <a:stCxn id="12" idx="3"/>
          </p:cNvCxnSpPr>
          <p:nvPr/>
        </p:nvCxnSpPr>
        <p:spPr>
          <a:xfrm flipV="1">
            <a:off x="4179639" y="1892176"/>
            <a:ext cx="770430" cy="1699875"/>
          </a:xfrm>
          <a:prstGeom prst="straightConnector1">
            <a:avLst/>
          </a:prstGeom>
          <a:ln w="12700">
            <a:solidFill>
              <a:srgbClr val="E679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044E7-E7FD-A8C8-C238-76321D4EBEAF}"/>
              </a:ext>
            </a:extLst>
          </p:cNvPr>
          <p:cNvSpPr/>
          <p:nvPr/>
        </p:nvSpPr>
        <p:spPr>
          <a:xfrm>
            <a:off x="550621" y="4267037"/>
            <a:ext cx="3629017" cy="84964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Loads each .wav file as an array of floats with a sampling rate of 22050 per second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D15F4-2833-316B-9314-28FA5F102EB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79638" y="4691860"/>
            <a:ext cx="677547" cy="424823"/>
          </a:xfrm>
          <a:prstGeom prst="straightConnector1">
            <a:avLst/>
          </a:prstGeom>
          <a:ln w="12700">
            <a:solidFill>
              <a:srgbClr val="E679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606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FFC39-1E4D-1649-410E-DB79C5A23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SG" sz="3200" b="1" dirty="0"/>
              <a:t>Overview of our approach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F25B2F-821F-B7B8-2CFF-2F85B34A0C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12D6510-EAAE-4E98-8E24-D1196C893855}" type="slidenum">
              <a:rPr lang="en-SG" smtClean="0"/>
              <a:t>9</a:t>
            </a:fld>
            <a:endParaRPr lang="en-SG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CF3577-BA72-807C-67F8-D89328E4F426}"/>
              </a:ext>
            </a:extLst>
          </p:cNvPr>
          <p:cNvSpPr txBox="1"/>
          <p:nvPr/>
        </p:nvSpPr>
        <p:spPr>
          <a:xfrm>
            <a:off x="312420" y="1522844"/>
            <a:ext cx="2480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2: Raw data extraction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21296C5-8549-03CD-3299-66C1B7E3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00" y="2067419"/>
            <a:ext cx="849646" cy="849646"/>
          </a:xfrm>
          <a:prstGeom prst="rect">
            <a:avLst/>
          </a:prstGeom>
        </p:spPr>
      </p:pic>
      <p:pic>
        <p:nvPicPr>
          <p:cNvPr id="8" name="Picture 7" descr="Text&#10;&#10;Description automatically generated with low confidence">
            <a:extLst>
              <a:ext uri="{FF2B5EF4-FFF2-40B4-BE49-F238E27FC236}">
                <a16:creationId xmlns:a16="http://schemas.microsoft.com/office/drawing/2014/main" id="{27242E20-24FF-0EE1-87E8-D9A474DD0A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261" y="1540873"/>
            <a:ext cx="6911117" cy="495200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30F67A7-B9BA-7FCC-FD01-39F4B08DDB84}"/>
              </a:ext>
            </a:extLst>
          </p:cNvPr>
          <p:cNvSpPr/>
          <p:nvPr/>
        </p:nvSpPr>
        <p:spPr>
          <a:xfrm>
            <a:off x="550622" y="3167228"/>
            <a:ext cx="3629017" cy="84964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Utilizes </a:t>
            </a:r>
            <a:r>
              <a:rPr lang="en-US" sz="1600" dirty="0" err="1"/>
              <a:t>Librosa</a:t>
            </a:r>
            <a:r>
              <a:rPr lang="en-US" sz="1600" dirty="0"/>
              <a:t>, a Python package for music and audio analysis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AAE7993-838E-674B-951B-7A317109D0F5}"/>
              </a:ext>
            </a:extLst>
          </p:cNvPr>
          <p:cNvCxnSpPr>
            <a:stCxn id="12" idx="3"/>
          </p:cNvCxnSpPr>
          <p:nvPr/>
        </p:nvCxnSpPr>
        <p:spPr>
          <a:xfrm flipV="1">
            <a:off x="4179639" y="1892176"/>
            <a:ext cx="770430" cy="1699875"/>
          </a:xfrm>
          <a:prstGeom prst="straightConnector1">
            <a:avLst/>
          </a:prstGeom>
          <a:ln w="12700">
            <a:solidFill>
              <a:srgbClr val="E679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23044E7-E7FD-A8C8-C238-76321D4EBEAF}"/>
              </a:ext>
            </a:extLst>
          </p:cNvPr>
          <p:cNvSpPr/>
          <p:nvPr/>
        </p:nvSpPr>
        <p:spPr>
          <a:xfrm>
            <a:off x="550621" y="4267037"/>
            <a:ext cx="3629017" cy="849646"/>
          </a:xfrm>
          <a:prstGeom prst="rect">
            <a:avLst/>
          </a:prstGeom>
          <a:solidFill>
            <a:srgbClr val="657E8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Loads each .wav file as an array of floats with a sampling rate of 22050 per second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8CD15F4-2833-316B-9314-28FA5F102EBD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4179638" y="4691860"/>
            <a:ext cx="677547" cy="424823"/>
          </a:xfrm>
          <a:prstGeom prst="straightConnector1">
            <a:avLst/>
          </a:prstGeom>
          <a:ln w="12700">
            <a:solidFill>
              <a:srgbClr val="E6797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58EEDE93-4DDC-3022-4090-6EE95872F215}"/>
              </a:ext>
            </a:extLst>
          </p:cNvPr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503061-932D-D88E-B1F2-3B10DCE5822A}"/>
              </a:ext>
            </a:extLst>
          </p:cNvPr>
          <p:cNvSpPr/>
          <p:nvPr/>
        </p:nvSpPr>
        <p:spPr>
          <a:xfrm>
            <a:off x="2366812" y="2409670"/>
            <a:ext cx="7458376" cy="1917064"/>
          </a:xfrm>
          <a:prstGeom prst="rect">
            <a:avLst/>
          </a:prstGeom>
          <a:solidFill>
            <a:srgbClr val="D5FAFF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However, the raw array of numbers is complex, </a:t>
            </a:r>
            <a:r>
              <a:rPr lang="en-US" sz="2000" b="1" dirty="0">
                <a:solidFill>
                  <a:srgbClr val="E67973"/>
                </a:solidFill>
              </a:rPr>
              <a:t>hard to visualize and gain useful insights</a:t>
            </a:r>
            <a:r>
              <a:rPr lang="en-US" sz="2000" b="1" dirty="0"/>
              <a:t> </a:t>
            </a:r>
            <a:r>
              <a:rPr lang="en-US" sz="2000" dirty="0">
                <a:solidFill>
                  <a:schemeClr val="tx1"/>
                </a:solidFill>
              </a:rPr>
              <a:t>from.</a:t>
            </a:r>
          </a:p>
          <a:p>
            <a:pPr algn="ctr"/>
            <a:endParaRPr lang="en-US" sz="2000" b="1" dirty="0">
              <a:solidFill>
                <a:schemeClr val="tx1"/>
              </a:solidFill>
            </a:endParaRPr>
          </a:p>
          <a:p>
            <a:pPr algn="ctr"/>
            <a:r>
              <a:rPr lang="en-US" sz="2000" dirty="0">
                <a:solidFill>
                  <a:schemeClr val="tx1"/>
                </a:solidFill>
              </a:rPr>
              <a:t>Thus, we employ </a:t>
            </a:r>
            <a:r>
              <a:rPr lang="en-US" sz="2000" b="1" dirty="0">
                <a:solidFill>
                  <a:schemeClr val="tx1"/>
                </a:solidFill>
              </a:rPr>
              <a:t>signal processing techniques </a:t>
            </a:r>
            <a:r>
              <a:rPr lang="en-US" sz="2000" dirty="0">
                <a:solidFill>
                  <a:schemeClr val="tx1"/>
                </a:solidFill>
              </a:rPr>
              <a:t>to further dissect the signal into something comprehensible.</a:t>
            </a:r>
          </a:p>
        </p:txBody>
      </p:sp>
    </p:spTree>
    <p:extLst>
      <p:ext uri="{BB962C8B-B14F-4D97-AF65-F5344CB8AC3E}">
        <p14:creationId xmlns:p14="http://schemas.microsoft.com/office/powerpoint/2010/main" val="2767287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73E59C6517D9E4C92B9234CCC0D99BC" ma:contentTypeVersion="7" ma:contentTypeDescription="Create a new document." ma:contentTypeScope="" ma:versionID="a7d12d4abffb999cfb615340f42c6bfa">
  <xsd:schema xmlns:xsd="http://www.w3.org/2001/XMLSchema" xmlns:xs="http://www.w3.org/2001/XMLSchema" xmlns:p="http://schemas.microsoft.com/office/2006/metadata/properties" xmlns:ns2="308305a5-31e7-4cc5-b22c-840abc3cff9b" xmlns:ns3="b5d75e21-b4bf-4722-8f6e-c9091a24b2e4" targetNamespace="http://schemas.microsoft.com/office/2006/metadata/properties" ma:root="true" ma:fieldsID="f0f2661cd8d688a027075fc7d29ab7a2" ns2:_="" ns3:_="">
    <xsd:import namespace="308305a5-31e7-4cc5-b22c-840abc3cff9b"/>
    <xsd:import namespace="b5d75e21-b4bf-4722-8f6e-c9091a24b2e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08305a5-31e7-4cc5-b22c-840abc3cff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5d75e21-b4bf-4722-8f6e-c9091a24b2e4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8dc8351e-016c-4ef3-b2da-d8e8893017a9}" ma:internalName="TaxCatchAll" ma:showField="CatchAllData" ma:web="b5d75e21-b4bf-4722-8f6e-c9091a24b2e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308305a5-31e7-4cc5-b22c-840abc3cff9b">
      <Terms xmlns="http://schemas.microsoft.com/office/infopath/2007/PartnerControls"/>
    </lcf76f155ced4ddcb4097134ff3c332f>
    <TaxCatchAll xmlns="b5d75e21-b4bf-4722-8f6e-c9091a24b2e4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9FBE6DF-CB9A-4D71-8B98-53535B8A32E2}">
  <ds:schemaRefs>
    <ds:schemaRef ds:uri="308305a5-31e7-4cc5-b22c-840abc3cff9b"/>
    <ds:schemaRef ds:uri="b5d75e21-b4bf-4722-8f6e-c9091a24b2e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5F101EF-BFEE-4F1D-AAC9-D6FCE06A22DE}">
  <ds:schemaRefs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308305a5-31e7-4cc5-b22c-840abc3cff9b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b5d75e21-b4bf-4722-8f6e-c9091a24b2e4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A4ABFA3-107A-450D-862A-2C107E85986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1700</Words>
  <Application>Microsoft Macintosh PowerPoint</Application>
  <PresentationFormat>Widescreen</PresentationFormat>
  <Paragraphs>373</Paragraphs>
  <Slides>29</Slides>
  <Notes>25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Calibri</vt:lpstr>
      <vt:lpstr>Office Theme</vt:lpstr>
      <vt:lpstr>Mini-Project (SC1015) Music Genre Classification Model</vt:lpstr>
      <vt:lpstr>PowerPoint Presentation</vt:lpstr>
      <vt:lpstr>What dataset did we use?</vt:lpstr>
      <vt:lpstr>What dataset did we use?</vt:lpstr>
      <vt:lpstr>What problem are we trying to solve?</vt:lpstr>
      <vt:lpstr>Our research approach</vt:lpstr>
      <vt:lpstr>Overview of our approach</vt:lpstr>
      <vt:lpstr>Overview of our approach</vt:lpstr>
      <vt:lpstr>Overview of our approach</vt:lpstr>
      <vt:lpstr>Fourier Transform</vt:lpstr>
      <vt:lpstr>Visualization of a C Major Scale 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Feature extraction</vt:lpstr>
      <vt:lpstr>Exploratory Data Analysis - Boxplots</vt:lpstr>
      <vt:lpstr>Exploratory Data Analysis – Correlation Matrix</vt:lpstr>
      <vt:lpstr>Data Preparation</vt:lpstr>
      <vt:lpstr>Training and testing the accuracy of various ML models</vt:lpstr>
      <vt:lpstr>XGBoost - Cross Gradient Booster</vt:lpstr>
      <vt:lpstr>Insights and outcome of our project</vt:lpstr>
      <vt:lpstr>Insights and outcome of our project</vt:lpstr>
      <vt:lpstr>Potential use cases</vt:lpstr>
      <vt:lpstr>Inputting a Reggae song into our model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Sustainability….</dc:title>
  <dc:creator>#LIM SHI ZE CHRISTIAN EMMANUEL#</dc:creator>
  <cp:lastModifiedBy>#LOW ZHE KAI#</cp:lastModifiedBy>
  <cp:revision>9</cp:revision>
  <dcterms:created xsi:type="dcterms:W3CDTF">2022-11-03T13:34:21Z</dcterms:created>
  <dcterms:modified xsi:type="dcterms:W3CDTF">2023-04-22T08:03:02Z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0x010100A73E59C6517D9E4C92B9234CCC0D99BC</vt:lpwstr>
  </property>
  <property fmtid="{D5CDD505-2E9C-101B-9397-08002B2CF9AE}" pid="3" name="MediaServiceImageTags">
    <vt:lpwstr/>
  </property>
</Properties>
</file>